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Lst>
  <p:sldSz cy="5143500" cx="9144000"/>
  <p:notesSz cx="6858000" cy="9144000"/>
  <p:embeddedFontLst>
    <p:embeddedFont>
      <p:font typeface="Robot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20" Type="http://schemas.openxmlformats.org/officeDocument/2006/relationships/slide" Target="slides/slide16.xml"/><Relationship Id="rId41" Type="http://schemas.openxmlformats.org/officeDocument/2006/relationships/font" Target="fonts/Roboto-bold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font" Target="fonts/Roboto-bold.fntdata"/><Relationship Id="rId16" Type="http://schemas.openxmlformats.org/officeDocument/2006/relationships/slide" Target="slides/slide12.xml"/><Relationship Id="rId38" Type="http://schemas.openxmlformats.org/officeDocument/2006/relationships/font" Target="fonts/Roboto-regular.fntdata"/><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gif>
</file>

<file path=ppt/media/image02.png>
</file>

<file path=ppt/media/image03.png>
</file>

<file path=ppt/media/image04.png>
</file>

<file path=ppt/media/image05.png>
</file>

<file path=ppt/media/image06.png>
</file>

<file path=ppt/media/image07.jpg>
</file>

<file path=ppt/media/image08.jpg>
</file>

<file path=ppt/media/image09.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jpg>
</file>

<file path=ppt/media/image29.jpg>
</file>

<file path=ppt/media/image30.png>
</file>

<file path=ppt/media/image31.png>
</file>

<file path=ppt/media/image32.png>
</file>

<file path=ppt/media/image33.png>
</file>

<file path=ppt/media/image34.png>
</file>

<file path=ppt/media/image35.png>
</file>

<file path=ppt/media/image36.jpg>
</file>

<file path=ppt/media/image37.jpg>
</file>

<file path=ppt/media/image38.jpg>
</file>

<file path=ppt/media/image39.png>
</file>

<file path=ppt/media/image40.png>
</file>

<file path=ppt/media/image41.jpg>
</file>

<file path=ppt/media/image42.png>
</file>

<file path=ppt/media/image43.png>
</file>

<file path=ppt/media/image44.png>
</file>

<file path=ppt/media/image45.png>
</file>

<file path=ppt/media/image4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upport.google.com/websearch/answer/6304517"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5" name="Shape 18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3" name="Shape 19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7" name="Shape 197"/>
        <p:cNvGrpSpPr/>
        <p:nvPr/>
      </p:nvGrpSpPr>
      <p:grpSpPr>
        <a:xfrm>
          <a:off x="0" y="0"/>
          <a:ext cx="0" cy="0"/>
          <a:chOff x="0" y="0"/>
          <a:chExt cx="0" cy="0"/>
        </a:xfrm>
      </p:grpSpPr>
      <p:sp>
        <p:nvSpPr>
          <p:cNvPr id="198" name="Shape 1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9" name="Shape 199"/>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304800" lvl="0" marL="457200" rtl="0">
              <a:lnSpc>
                <a:spcPct val="115000"/>
              </a:lnSpc>
              <a:spcBef>
                <a:spcPts val="0"/>
              </a:spcBef>
              <a:spcAft>
                <a:spcPts val="1200"/>
              </a:spcAft>
              <a:buClr>
                <a:srgbClr val="24292E"/>
              </a:buClr>
              <a:buSzPct val="100000"/>
              <a:buAutoNum type="arabicPeriod"/>
            </a:pPr>
            <a:r>
              <a:rPr lang="en-GB" sz="1200">
                <a:solidFill>
                  <a:srgbClr val="24292E"/>
                </a:solidFill>
                <a:highlight>
                  <a:srgbClr val="FFFFFF"/>
                </a:highlight>
              </a:rPr>
              <a:t>Key Entered: The location of a key now matches the query criteria.</a:t>
            </a:r>
          </a:p>
          <a:p>
            <a:pPr indent="-304800" lvl="0" marL="457200" rtl="0">
              <a:lnSpc>
                <a:spcPct val="115000"/>
              </a:lnSpc>
              <a:spcBef>
                <a:spcPts val="300"/>
              </a:spcBef>
              <a:spcAft>
                <a:spcPts val="1200"/>
              </a:spcAft>
              <a:buClr>
                <a:srgbClr val="24292E"/>
              </a:buClr>
              <a:buSzPct val="100000"/>
              <a:buAutoNum type="arabicPeriod"/>
            </a:pPr>
            <a:r>
              <a:rPr lang="en-GB" sz="1200">
                <a:solidFill>
                  <a:srgbClr val="24292E"/>
                </a:solidFill>
                <a:highlight>
                  <a:srgbClr val="FFFFFF"/>
                </a:highlight>
              </a:rPr>
              <a:t>Key Exited: The location of a key no longer matches the query criteria.</a:t>
            </a:r>
          </a:p>
          <a:p>
            <a:pPr indent="-304800" lvl="0" marL="457200" rtl="0">
              <a:lnSpc>
                <a:spcPct val="115000"/>
              </a:lnSpc>
              <a:spcBef>
                <a:spcPts val="300"/>
              </a:spcBef>
              <a:spcAft>
                <a:spcPts val="1200"/>
              </a:spcAft>
              <a:buClr>
                <a:srgbClr val="24292E"/>
              </a:buClr>
              <a:buSzPct val="100000"/>
              <a:buAutoNum type="arabicPeriod"/>
            </a:pPr>
            <a:r>
              <a:rPr lang="en-GB" sz="1200">
                <a:solidFill>
                  <a:srgbClr val="24292E"/>
                </a:solidFill>
                <a:highlight>
                  <a:srgbClr val="FFFFFF"/>
                </a:highlight>
              </a:rPr>
              <a:t>Key Moved: The location of a key changed but the location still matches the query criteria.</a:t>
            </a:r>
          </a:p>
          <a:p>
            <a:pPr indent="-304800" lvl="0" marL="457200" rtl="0">
              <a:lnSpc>
                <a:spcPct val="115000"/>
              </a:lnSpc>
              <a:spcBef>
                <a:spcPts val="300"/>
              </a:spcBef>
              <a:spcAft>
                <a:spcPts val="1200"/>
              </a:spcAft>
              <a:buClr>
                <a:srgbClr val="24292E"/>
              </a:buClr>
              <a:buSzPct val="100000"/>
              <a:buAutoNum type="arabicPeriod"/>
            </a:pPr>
            <a:r>
              <a:rPr lang="en-GB" sz="1200">
                <a:solidFill>
                  <a:srgbClr val="24292E"/>
                </a:solidFill>
                <a:highlight>
                  <a:srgbClr val="FFFFFF"/>
                </a:highlight>
              </a:rPr>
              <a:t>Query Ready: All current data has been loaded from the server and all initial events have been fired.</a:t>
            </a:r>
          </a:p>
          <a:p>
            <a:pPr indent="-304800" lvl="0" marL="457200" rtl="0">
              <a:lnSpc>
                <a:spcPct val="115000"/>
              </a:lnSpc>
              <a:spcBef>
                <a:spcPts val="300"/>
              </a:spcBef>
              <a:spcAft>
                <a:spcPts val="1200"/>
              </a:spcAft>
              <a:buClr>
                <a:srgbClr val="24292E"/>
              </a:buClr>
              <a:buSzPct val="100000"/>
              <a:buAutoNum type="arabicPeriod"/>
            </a:pPr>
            <a:r>
              <a:rPr lang="en-GB" sz="1200">
                <a:solidFill>
                  <a:srgbClr val="24292E"/>
                </a:solidFill>
                <a:highlight>
                  <a:srgbClr val="FFFFFF"/>
                </a:highlight>
              </a:rPr>
              <a:t>Query Error: There was an error while performing this query, e.g. a violation of security rules.</a:t>
            </a:r>
          </a:p>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3" name="Shape 203"/>
        <p:cNvGrpSpPr/>
        <p:nvPr/>
      </p:nvGrpSpPr>
      <p:grpSpPr>
        <a:xfrm>
          <a:off x="0" y="0"/>
          <a:ext cx="0" cy="0"/>
          <a:chOff x="0" y="0"/>
          <a:chExt cx="0" cy="0"/>
        </a:xfrm>
      </p:grpSpPr>
      <p:sp>
        <p:nvSpPr>
          <p:cNvPr id="204" name="Shape 2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5" name="Shape 20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9" name="Shape 209"/>
        <p:cNvGrpSpPr/>
        <p:nvPr/>
      </p:nvGrpSpPr>
      <p:grpSpPr>
        <a:xfrm>
          <a:off x="0" y="0"/>
          <a:ext cx="0" cy="0"/>
          <a:chOff x="0" y="0"/>
          <a:chExt cx="0" cy="0"/>
        </a:xfrm>
      </p:grpSpPr>
      <p:sp>
        <p:nvSpPr>
          <p:cNvPr id="210" name="Shape 2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1" name="Shape 21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5" name="Shape 215"/>
        <p:cNvGrpSpPr/>
        <p:nvPr/>
      </p:nvGrpSpPr>
      <p:grpSpPr>
        <a:xfrm>
          <a:off x="0" y="0"/>
          <a:ext cx="0" cy="0"/>
          <a:chOff x="0" y="0"/>
          <a:chExt cx="0" cy="0"/>
        </a:xfrm>
      </p:grpSpPr>
      <p:sp>
        <p:nvSpPr>
          <p:cNvPr id="216" name="Shape 2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7" name="Shape 21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3" name="Shape 223"/>
        <p:cNvGrpSpPr/>
        <p:nvPr/>
      </p:nvGrpSpPr>
      <p:grpSpPr>
        <a:xfrm>
          <a:off x="0" y="0"/>
          <a:ext cx="0" cy="0"/>
          <a:chOff x="0" y="0"/>
          <a:chExt cx="0" cy="0"/>
        </a:xfrm>
      </p:grpSpPr>
      <p:sp>
        <p:nvSpPr>
          <p:cNvPr id="224" name="Shape 2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5" name="Shape 22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9" name="Shape 229"/>
        <p:cNvGrpSpPr/>
        <p:nvPr/>
      </p:nvGrpSpPr>
      <p:grpSpPr>
        <a:xfrm>
          <a:off x="0" y="0"/>
          <a:ext cx="0" cy="0"/>
          <a:chOff x="0" y="0"/>
          <a:chExt cx="0" cy="0"/>
        </a:xfrm>
      </p:grpSpPr>
      <p:sp>
        <p:nvSpPr>
          <p:cNvPr id="230" name="Shape 2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1" name="Shape 2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8" name="Shape 238"/>
        <p:cNvGrpSpPr/>
        <p:nvPr/>
      </p:nvGrpSpPr>
      <p:grpSpPr>
        <a:xfrm>
          <a:off x="0" y="0"/>
          <a:ext cx="0" cy="0"/>
          <a:chOff x="0" y="0"/>
          <a:chExt cx="0" cy="0"/>
        </a:xfrm>
      </p:grpSpPr>
      <p:sp>
        <p:nvSpPr>
          <p:cNvPr id="239" name="Shape 2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0" name="Shape 24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GB"/>
              <a:t>Introduce Remote config</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8" name="Shape 24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5" name="Shape 25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0" name="Shape 260"/>
        <p:cNvGrpSpPr/>
        <p:nvPr/>
      </p:nvGrpSpPr>
      <p:grpSpPr>
        <a:xfrm>
          <a:off x="0" y="0"/>
          <a:ext cx="0" cy="0"/>
          <a:chOff x="0" y="0"/>
          <a:chExt cx="0" cy="0"/>
        </a:xfrm>
      </p:grpSpPr>
      <p:sp>
        <p:nvSpPr>
          <p:cNvPr id="261" name="Shape 2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2" name="Shape 26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 name="Shape 2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3" name="Shape 2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lnSpc>
                <a:spcPct val="171428"/>
              </a:lnSpc>
              <a:spcBef>
                <a:spcPts val="0"/>
              </a:spcBef>
              <a:buNone/>
            </a:pPr>
            <a:r>
              <a:rPr lang="en-GB" sz="1050">
                <a:solidFill>
                  <a:srgbClr val="212121"/>
                </a:solidFill>
              </a:rPr>
              <a:t>Search results - App Indexing surfaces links to app content on Google Search. For Android, this includes an install button for your app as well as personal content results in the Google app.</a:t>
            </a:r>
          </a:p>
          <a:p>
            <a:pPr lvl="0" rtl="0">
              <a:lnSpc>
                <a:spcPct val="171428"/>
              </a:lnSpc>
              <a:spcBef>
                <a:spcPts val="0"/>
              </a:spcBef>
              <a:buNone/>
            </a:pPr>
            <a:r>
              <a:rPr lang="en-GB" sz="1050">
                <a:solidFill>
                  <a:srgbClr val="212121"/>
                </a:solidFill>
              </a:rPr>
              <a:t>Installs - The install button for your app appears next to your homepage search result, giving users an easy path to installing your app to view content.</a:t>
            </a:r>
          </a:p>
          <a:p>
            <a:pPr lvl="0" rtl="0">
              <a:lnSpc>
                <a:spcPct val="171428"/>
              </a:lnSpc>
              <a:spcBef>
                <a:spcPts val="0"/>
              </a:spcBef>
              <a:buNone/>
            </a:pPr>
            <a:r>
              <a:rPr lang="en-GB" sz="1050">
                <a:solidFill>
                  <a:srgbClr val="212121"/>
                </a:solidFill>
              </a:rPr>
              <a:t>Autocompletions - App Indexing on Android lets your users see app content directly from suggested results in the Google app.</a:t>
            </a:r>
          </a:p>
          <a:p>
            <a:pPr lvl="0" rtl="0">
              <a:lnSpc>
                <a:spcPct val="171428"/>
              </a:lnSpc>
              <a:spcBef>
                <a:spcPts val="0"/>
              </a:spcBef>
              <a:buNone/>
            </a:pPr>
            <a:r>
              <a:rPr lang="en-GB" sz="1050">
                <a:solidFill>
                  <a:srgbClr val="212121"/>
                </a:solidFill>
              </a:rPr>
              <a:t>Assistant - App Indexing powers public content results for </a:t>
            </a:r>
            <a:r>
              <a:rPr lang="en-GB" sz="1050">
                <a:solidFill>
                  <a:srgbClr val="039BE5"/>
                </a:solidFill>
                <a:hlinkClick r:id="rId2"/>
              </a:rPr>
              <a:t>screen search on Android</a:t>
            </a:r>
            <a:r>
              <a:rPr lang="en-GB" sz="1050">
                <a:solidFill>
                  <a:srgbClr val="212121"/>
                </a:solidFill>
              </a:rPr>
              <a:t> and Google Assistant on Pixel and Allo.</a:t>
            </a:r>
          </a:p>
          <a:p>
            <a:pPr lvl="0" rtl="0">
              <a:lnSpc>
                <a:spcPct val="171428"/>
              </a:lnSpc>
              <a:spcBef>
                <a:spcPts val="0"/>
              </a:spcBef>
              <a:buNone/>
            </a:pPr>
            <a:r>
              <a:rPr lang="en-GB" sz="1050">
                <a:solidFill>
                  <a:srgbClr val="212121"/>
                </a:solidFill>
              </a:rPr>
              <a:t>Ad targeting - If you use AdMob to monetize your app, App Indexing and AdMob will work together to improve the quality of targeted ads for public content in your app, helping to drive increased advertising revenue.</a:t>
            </a:r>
          </a:p>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GB"/>
              <a:t>The Irony of this slide is that, while I am telling you how to retain users into your app, UK is exiting the EU :(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9" name="Shape 29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4" name="Shape 304"/>
        <p:cNvGrpSpPr/>
        <p:nvPr/>
      </p:nvGrpSpPr>
      <p:grpSpPr>
        <a:xfrm>
          <a:off x="0" y="0"/>
          <a:ext cx="0" cy="0"/>
          <a:chOff x="0" y="0"/>
          <a:chExt cx="0" cy="0"/>
        </a:xfrm>
      </p:grpSpPr>
      <p:sp>
        <p:nvSpPr>
          <p:cNvPr id="305" name="Shape 3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6" name="Shape 30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0" name="Shape 310"/>
        <p:cNvGrpSpPr/>
        <p:nvPr/>
      </p:nvGrpSpPr>
      <p:grpSpPr>
        <a:xfrm>
          <a:off x="0" y="0"/>
          <a:ext cx="0" cy="0"/>
          <a:chOff x="0" y="0"/>
          <a:chExt cx="0" cy="0"/>
        </a:xfrm>
      </p:grpSpPr>
      <p:sp>
        <p:nvSpPr>
          <p:cNvPr id="311" name="Shape 3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2" name="Shape 31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6" name="Shape 316"/>
        <p:cNvGrpSpPr/>
        <p:nvPr/>
      </p:nvGrpSpPr>
      <p:grpSpPr>
        <a:xfrm>
          <a:off x="0" y="0"/>
          <a:ext cx="0" cy="0"/>
          <a:chOff x="0" y="0"/>
          <a:chExt cx="0" cy="0"/>
        </a:xfrm>
      </p:grpSpPr>
      <p:sp>
        <p:nvSpPr>
          <p:cNvPr id="317" name="Shape 3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8" name="Shape 31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4" name="Shape 104"/>
        <p:cNvGrpSpPr/>
        <p:nvPr/>
      </p:nvGrpSpPr>
      <p:grpSpPr>
        <a:xfrm>
          <a:off x="0" y="0"/>
          <a:ext cx="0" cy="0"/>
          <a:chOff x="0" y="0"/>
          <a:chExt cx="0" cy="0"/>
        </a:xfrm>
      </p:grpSpPr>
      <p:sp>
        <p:nvSpPr>
          <p:cNvPr id="105" name="Shape 1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6" name="Shape 10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3" name="Shape 323"/>
        <p:cNvGrpSpPr/>
        <p:nvPr/>
      </p:nvGrpSpPr>
      <p:grpSpPr>
        <a:xfrm>
          <a:off x="0" y="0"/>
          <a:ext cx="0" cy="0"/>
          <a:chOff x="0" y="0"/>
          <a:chExt cx="0" cy="0"/>
        </a:xfrm>
      </p:grpSpPr>
      <p:sp>
        <p:nvSpPr>
          <p:cNvPr id="324" name="Shape 3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5" name="Shape 32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9" name="Shape 329"/>
        <p:cNvGrpSpPr/>
        <p:nvPr/>
      </p:nvGrpSpPr>
      <p:grpSpPr>
        <a:xfrm>
          <a:off x="0" y="0"/>
          <a:ext cx="0" cy="0"/>
          <a:chOff x="0" y="0"/>
          <a:chExt cx="0" cy="0"/>
        </a:xfrm>
      </p:grpSpPr>
      <p:sp>
        <p:nvSpPr>
          <p:cNvPr id="330" name="Shape 3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1" name="Shape 3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5" name="Shape 335"/>
        <p:cNvGrpSpPr/>
        <p:nvPr/>
      </p:nvGrpSpPr>
      <p:grpSpPr>
        <a:xfrm>
          <a:off x="0" y="0"/>
          <a:ext cx="0" cy="0"/>
          <a:chOff x="0" y="0"/>
          <a:chExt cx="0" cy="0"/>
        </a:xfrm>
      </p:grpSpPr>
      <p:sp>
        <p:nvSpPr>
          <p:cNvPr id="336" name="Shape 3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7" name="Shape 3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1" name="Shape 341"/>
        <p:cNvGrpSpPr/>
        <p:nvPr/>
      </p:nvGrpSpPr>
      <p:grpSpPr>
        <a:xfrm>
          <a:off x="0" y="0"/>
          <a:ext cx="0" cy="0"/>
          <a:chOff x="0" y="0"/>
          <a:chExt cx="0" cy="0"/>
        </a:xfrm>
      </p:grpSpPr>
      <p:sp>
        <p:nvSpPr>
          <p:cNvPr id="342" name="Shape 3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3" name="Shape 34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5" name="Shape 155"/>
        <p:cNvGrpSpPr/>
        <p:nvPr/>
      </p:nvGrpSpPr>
      <p:grpSpPr>
        <a:xfrm>
          <a:off x="0" y="0"/>
          <a:ext cx="0" cy="0"/>
          <a:chOff x="0" y="0"/>
          <a:chExt cx="0" cy="0"/>
        </a:xfrm>
      </p:grpSpPr>
      <p:sp>
        <p:nvSpPr>
          <p:cNvPr id="156" name="Shape 1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 name="Shape 1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 name="Shape 16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GB"/>
              <a:t>There is a reason why I specifically mentioned location + metadata for drivers - we’ll get onto that later in the presentation !!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bg>
      <p:bgPr>
        <a:solidFill>
          <a:schemeClr val="dk1"/>
        </a:solidFill>
      </p:bgPr>
    </p:bg>
    <p:spTree>
      <p:nvGrpSpPr>
        <p:cNvPr id="9" name="Shape 9"/>
        <p:cNvGrpSpPr/>
        <p:nvPr/>
      </p:nvGrpSpPr>
      <p:grpSpPr>
        <a:xfrm>
          <a:off x="0" y="0"/>
          <a:ext cx="0" cy="0"/>
          <a:chOff x="0" y="0"/>
          <a:chExt cx="0" cy="0"/>
        </a:xfrm>
      </p:grpSpPr>
      <p:grpSp>
        <p:nvGrpSpPr>
          <p:cNvPr id="10" name="Shape 10"/>
          <p:cNvGrpSpPr/>
          <p:nvPr/>
        </p:nvGrpSpPr>
        <p:grpSpPr>
          <a:xfrm>
            <a:off x="6098378" y="4"/>
            <a:ext cx="3045625" cy="2030570"/>
            <a:chOff x="6098378" y="4"/>
            <a:chExt cx="3045625" cy="2030570"/>
          </a:xfrm>
        </p:grpSpPr>
        <p:sp>
          <p:nvSpPr>
            <p:cNvPr id="11" name="Shape 11"/>
            <p:cNvSpPr/>
            <p:nvPr/>
          </p:nvSpPr>
          <p:spPr>
            <a:xfrm>
              <a:off x="8128803" y="15"/>
              <a:ext cx="1015200" cy="1015200"/>
            </a:xfrm>
            <a:prstGeom prst="rect">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12" name="Shape 12"/>
            <p:cNvSpPr/>
            <p:nvPr/>
          </p:nvSpPr>
          <p:spPr>
            <a:xfrm flipH="1">
              <a:off x="7113463" y="4"/>
              <a:ext cx="1015200" cy="1015200"/>
            </a:xfrm>
            <a:prstGeom prst="rtTriangle">
              <a:avLst/>
            </a:prstGeom>
            <a:solidFill>
              <a:schemeClr val="accent2"/>
            </a:solidFill>
            <a:ln>
              <a:noFill/>
            </a:ln>
          </p:spPr>
          <p:txBody>
            <a:bodyPr anchorCtr="0" anchor="ctr" bIns="91425" lIns="91425" rIns="91425" tIns="91425">
              <a:noAutofit/>
            </a:bodyPr>
            <a:lstStyle/>
            <a:p>
              <a:pPr lvl="0">
                <a:spcBef>
                  <a:spcPts val="0"/>
                </a:spcBef>
                <a:buNone/>
              </a:pPr>
              <a:r>
                <a:t/>
              </a:r>
              <a:endParaRPr/>
            </a:p>
          </p:txBody>
        </p:sp>
        <p:sp>
          <p:nvSpPr>
            <p:cNvPr id="13" name="Shape 13"/>
            <p:cNvSpPr/>
            <p:nvPr/>
          </p:nvSpPr>
          <p:spPr>
            <a:xfrm flipH="1" rot="10800000">
              <a:off x="7113588" y="106"/>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sp>
          <p:nvSpPr>
            <p:cNvPr id="14" name="Shape 14"/>
            <p:cNvSpPr/>
            <p:nvPr/>
          </p:nvSpPr>
          <p:spPr>
            <a:xfrm rot="10800000">
              <a:off x="6098378" y="96"/>
              <a:ext cx="1015200" cy="1015200"/>
            </a:xfrm>
            <a:prstGeom prst="rtTriangle">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15" name="Shape 15"/>
            <p:cNvSpPr/>
            <p:nvPr/>
          </p:nvSpPr>
          <p:spPr>
            <a:xfrm rot="10800000">
              <a:off x="8128789" y="1015375"/>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grpSp>
      <p:sp>
        <p:nvSpPr>
          <p:cNvPr id="16" name="Shape 16"/>
          <p:cNvSpPr txBox="1"/>
          <p:nvPr>
            <p:ph type="ctrTitle"/>
          </p:nvPr>
        </p:nvSpPr>
        <p:spPr>
          <a:xfrm>
            <a:off x="598100" y="1775222"/>
            <a:ext cx="8222100" cy="838800"/>
          </a:xfrm>
          <a:prstGeom prst="rect">
            <a:avLst/>
          </a:prstGeom>
        </p:spPr>
        <p:txBody>
          <a:bodyPr anchorCtr="0" anchor="b" bIns="91425" lIns="91425" rIns="91425" tIns="91425"/>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p:txBody>
      </p:sp>
      <p:sp>
        <p:nvSpPr>
          <p:cNvPr id="17" name="Shape 17"/>
          <p:cNvSpPr txBox="1"/>
          <p:nvPr>
            <p:ph idx="1" type="subTitle"/>
          </p:nvPr>
        </p:nvSpPr>
        <p:spPr>
          <a:xfrm>
            <a:off x="598088" y="2715912"/>
            <a:ext cx="8222100" cy="432900"/>
          </a:xfrm>
          <a:prstGeom prst="rect">
            <a:avLst/>
          </a:prstGeom>
        </p:spPr>
        <p:txBody>
          <a:bodyPr anchorCtr="0" anchor="t" bIns="91425" lIns="91425" rIns="91425" tIns="91425"/>
          <a:lstStyle>
            <a:lvl1pPr lvl="0">
              <a:lnSpc>
                <a:spcPct val="100000"/>
              </a:lnSpc>
              <a:spcBef>
                <a:spcPts val="0"/>
              </a:spcBef>
              <a:spcAft>
                <a:spcPts val="0"/>
              </a:spcAft>
              <a:buClr>
                <a:schemeClr val="lt1"/>
              </a:buClr>
              <a:buSzPct val="100000"/>
              <a:buNone/>
              <a:defRPr sz="2100">
                <a:solidFill>
                  <a:schemeClr val="lt1"/>
                </a:solidFill>
              </a:defRPr>
            </a:lvl1pPr>
            <a:lvl2pPr lvl="1">
              <a:lnSpc>
                <a:spcPct val="100000"/>
              </a:lnSpc>
              <a:spcBef>
                <a:spcPts val="0"/>
              </a:spcBef>
              <a:spcAft>
                <a:spcPts val="0"/>
              </a:spcAft>
              <a:buClr>
                <a:schemeClr val="lt1"/>
              </a:buClr>
              <a:buSzPct val="100000"/>
              <a:buNone/>
              <a:defRPr sz="2100">
                <a:solidFill>
                  <a:schemeClr val="lt1"/>
                </a:solidFill>
              </a:defRPr>
            </a:lvl2pPr>
            <a:lvl3pPr lvl="2">
              <a:lnSpc>
                <a:spcPct val="100000"/>
              </a:lnSpc>
              <a:spcBef>
                <a:spcPts val="0"/>
              </a:spcBef>
              <a:spcAft>
                <a:spcPts val="0"/>
              </a:spcAft>
              <a:buClr>
                <a:schemeClr val="lt1"/>
              </a:buClr>
              <a:buSzPct val="100000"/>
              <a:buNone/>
              <a:defRPr sz="2100">
                <a:solidFill>
                  <a:schemeClr val="lt1"/>
                </a:solidFill>
              </a:defRPr>
            </a:lvl3pPr>
            <a:lvl4pPr lvl="3">
              <a:lnSpc>
                <a:spcPct val="100000"/>
              </a:lnSpc>
              <a:spcBef>
                <a:spcPts val="0"/>
              </a:spcBef>
              <a:spcAft>
                <a:spcPts val="0"/>
              </a:spcAft>
              <a:buClr>
                <a:schemeClr val="lt1"/>
              </a:buClr>
              <a:buSzPct val="100000"/>
              <a:buNone/>
              <a:defRPr sz="2100">
                <a:solidFill>
                  <a:schemeClr val="lt1"/>
                </a:solidFill>
              </a:defRPr>
            </a:lvl4pPr>
            <a:lvl5pPr lvl="4">
              <a:lnSpc>
                <a:spcPct val="100000"/>
              </a:lnSpc>
              <a:spcBef>
                <a:spcPts val="0"/>
              </a:spcBef>
              <a:spcAft>
                <a:spcPts val="0"/>
              </a:spcAft>
              <a:buClr>
                <a:schemeClr val="lt1"/>
              </a:buClr>
              <a:buSzPct val="100000"/>
              <a:buNone/>
              <a:defRPr sz="2100">
                <a:solidFill>
                  <a:schemeClr val="lt1"/>
                </a:solidFill>
              </a:defRPr>
            </a:lvl5pPr>
            <a:lvl6pPr lvl="5">
              <a:lnSpc>
                <a:spcPct val="100000"/>
              </a:lnSpc>
              <a:spcBef>
                <a:spcPts val="0"/>
              </a:spcBef>
              <a:spcAft>
                <a:spcPts val="0"/>
              </a:spcAft>
              <a:buClr>
                <a:schemeClr val="lt1"/>
              </a:buClr>
              <a:buSzPct val="100000"/>
              <a:buNone/>
              <a:defRPr sz="2100">
                <a:solidFill>
                  <a:schemeClr val="lt1"/>
                </a:solidFill>
              </a:defRPr>
            </a:lvl6pPr>
            <a:lvl7pPr lvl="6">
              <a:lnSpc>
                <a:spcPct val="100000"/>
              </a:lnSpc>
              <a:spcBef>
                <a:spcPts val="0"/>
              </a:spcBef>
              <a:spcAft>
                <a:spcPts val="0"/>
              </a:spcAft>
              <a:buClr>
                <a:schemeClr val="lt1"/>
              </a:buClr>
              <a:buSzPct val="100000"/>
              <a:buNone/>
              <a:defRPr sz="2100">
                <a:solidFill>
                  <a:schemeClr val="lt1"/>
                </a:solidFill>
              </a:defRPr>
            </a:lvl7pPr>
            <a:lvl8pPr lvl="7">
              <a:lnSpc>
                <a:spcPct val="100000"/>
              </a:lnSpc>
              <a:spcBef>
                <a:spcPts val="0"/>
              </a:spcBef>
              <a:spcAft>
                <a:spcPts val="0"/>
              </a:spcAft>
              <a:buClr>
                <a:schemeClr val="lt1"/>
              </a:buClr>
              <a:buSzPct val="100000"/>
              <a:buNone/>
              <a:defRPr sz="2100">
                <a:solidFill>
                  <a:schemeClr val="lt1"/>
                </a:solidFill>
              </a:defRPr>
            </a:lvl8pPr>
            <a:lvl9pPr lvl="8">
              <a:lnSpc>
                <a:spcPct val="100000"/>
              </a:lnSpc>
              <a:spcBef>
                <a:spcPts val="0"/>
              </a:spcBef>
              <a:spcAft>
                <a:spcPts val="0"/>
              </a:spcAft>
              <a:buClr>
                <a:schemeClr val="lt1"/>
              </a:buClr>
              <a:buSzPct val="100000"/>
              <a:buNone/>
              <a:defRPr sz="2100">
                <a:solidFill>
                  <a:schemeClr val="lt1"/>
                </a:solidFill>
              </a:defRPr>
            </a:lvl9pPr>
          </a:lstStyle>
          <a:p/>
        </p:txBody>
      </p:sp>
      <p:sp>
        <p:nvSpPr>
          <p:cNvPr id="18" name="Shape 1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bg>
      <p:bgPr>
        <a:solidFill>
          <a:schemeClr val="dk1"/>
        </a:solidFill>
      </p:bgPr>
    </p:bg>
    <p:spTree>
      <p:nvGrpSpPr>
        <p:cNvPr id="69" name="Shape 69"/>
        <p:cNvGrpSpPr/>
        <p:nvPr/>
      </p:nvGrpSpPr>
      <p:grpSpPr>
        <a:xfrm>
          <a:off x="0" y="0"/>
          <a:ext cx="0" cy="0"/>
          <a:chOff x="0" y="0"/>
          <a:chExt cx="0" cy="0"/>
        </a:xfrm>
      </p:grpSpPr>
      <p:grpSp>
        <p:nvGrpSpPr>
          <p:cNvPr id="70" name="Shape 70"/>
          <p:cNvGrpSpPr/>
          <p:nvPr/>
        </p:nvGrpSpPr>
        <p:grpSpPr>
          <a:xfrm>
            <a:off x="6098378" y="4"/>
            <a:ext cx="3045625" cy="2030570"/>
            <a:chOff x="6098378" y="4"/>
            <a:chExt cx="3045625" cy="2030570"/>
          </a:xfrm>
        </p:grpSpPr>
        <p:sp>
          <p:nvSpPr>
            <p:cNvPr id="71" name="Shape 71"/>
            <p:cNvSpPr/>
            <p:nvPr/>
          </p:nvSpPr>
          <p:spPr>
            <a:xfrm>
              <a:off x="8128803" y="15"/>
              <a:ext cx="1015200" cy="1015200"/>
            </a:xfrm>
            <a:prstGeom prst="rect">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72" name="Shape 72"/>
            <p:cNvSpPr/>
            <p:nvPr/>
          </p:nvSpPr>
          <p:spPr>
            <a:xfrm flipH="1">
              <a:off x="7113463" y="4"/>
              <a:ext cx="1015200" cy="1015200"/>
            </a:xfrm>
            <a:prstGeom prst="rtTriangle">
              <a:avLst/>
            </a:prstGeom>
            <a:solidFill>
              <a:schemeClr val="accent2"/>
            </a:solidFill>
            <a:ln>
              <a:noFill/>
            </a:ln>
          </p:spPr>
          <p:txBody>
            <a:bodyPr anchorCtr="0" anchor="ctr" bIns="91425" lIns="91425" rIns="91425" tIns="91425">
              <a:noAutofit/>
            </a:bodyPr>
            <a:lstStyle/>
            <a:p>
              <a:pPr lvl="0">
                <a:spcBef>
                  <a:spcPts val="0"/>
                </a:spcBef>
                <a:buNone/>
              </a:pPr>
              <a:r>
                <a:t/>
              </a:r>
              <a:endParaRPr/>
            </a:p>
          </p:txBody>
        </p:sp>
        <p:sp>
          <p:nvSpPr>
            <p:cNvPr id="73" name="Shape 73"/>
            <p:cNvSpPr/>
            <p:nvPr/>
          </p:nvSpPr>
          <p:spPr>
            <a:xfrm flipH="1" rot="10800000">
              <a:off x="7113588" y="106"/>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sp>
          <p:nvSpPr>
            <p:cNvPr id="74" name="Shape 74"/>
            <p:cNvSpPr/>
            <p:nvPr/>
          </p:nvSpPr>
          <p:spPr>
            <a:xfrm rot="10800000">
              <a:off x="6098378" y="96"/>
              <a:ext cx="1015200" cy="1015200"/>
            </a:xfrm>
            <a:prstGeom prst="rtTriangle">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75" name="Shape 75"/>
            <p:cNvSpPr/>
            <p:nvPr/>
          </p:nvSpPr>
          <p:spPr>
            <a:xfrm rot="10800000">
              <a:off x="8128789" y="1015375"/>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grpSp>
      <p:sp>
        <p:nvSpPr>
          <p:cNvPr id="76" name="Shape 76"/>
          <p:cNvSpPr txBox="1"/>
          <p:nvPr>
            <p:ph type="title"/>
          </p:nvPr>
        </p:nvSpPr>
        <p:spPr>
          <a:xfrm>
            <a:off x="311700" y="1256050"/>
            <a:ext cx="8520600" cy="2030700"/>
          </a:xfrm>
          <a:prstGeom prst="rect">
            <a:avLst/>
          </a:prstGeom>
        </p:spPr>
        <p:txBody>
          <a:bodyPr anchorCtr="0" anchor="b" bIns="91425" lIns="91425" rIns="91425" tIns="91425"/>
          <a:lstStyle>
            <a:lvl1pPr lvl="0" algn="ctr">
              <a:spcBef>
                <a:spcPts val="0"/>
              </a:spcBef>
              <a:buClr>
                <a:schemeClr val="lt1"/>
              </a:buClr>
              <a:buSzPct val="100000"/>
              <a:defRPr sz="12000">
                <a:solidFill>
                  <a:schemeClr val="lt1"/>
                </a:solidFill>
              </a:defRPr>
            </a:lvl1pPr>
            <a:lvl2pPr lvl="1" algn="ctr">
              <a:spcBef>
                <a:spcPts val="0"/>
              </a:spcBef>
              <a:buClr>
                <a:schemeClr val="lt1"/>
              </a:buClr>
              <a:buSzPct val="100000"/>
              <a:defRPr sz="12000">
                <a:solidFill>
                  <a:schemeClr val="lt1"/>
                </a:solidFill>
              </a:defRPr>
            </a:lvl2pPr>
            <a:lvl3pPr lvl="2" algn="ctr">
              <a:spcBef>
                <a:spcPts val="0"/>
              </a:spcBef>
              <a:buClr>
                <a:schemeClr val="lt1"/>
              </a:buClr>
              <a:buSzPct val="100000"/>
              <a:defRPr sz="12000">
                <a:solidFill>
                  <a:schemeClr val="lt1"/>
                </a:solidFill>
              </a:defRPr>
            </a:lvl3pPr>
            <a:lvl4pPr lvl="3" algn="ctr">
              <a:spcBef>
                <a:spcPts val="0"/>
              </a:spcBef>
              <a:buClr>
                <a:schemeClr val="lt1"/>
              </a:buClr>
              <a:buSzPct val="100000"/>
              <a:defRPr sz="12000">
                <a:solidFill>
                  <a:schemeClr val="lt1"/>
                </a:solidFill>
              </a:defRPr>
            </a:lvl4pPr>
            <a:lvl5pPr lvl="4" algn="ctr">
              <a:spcBef>
                <a:spcPts val="0"/>
              </a:spcBef>
              <a:buClr>
                <a:schemeClr val="lt1"/>
              </a:buClr>
              <a:buSzPct val="100000"/>
              <a:defRPr sz="12000">
                <a:solidFill>
                  <a:schemeClr val="lt1"/>
                </a:solidFill>
              </a:defRPr>
            </a:lvl5pPr>
            <a:lvl6pPr lvl="5" algn="ctr">
              <a:spcBef>
                <a:spcPts val="0"/>
              </a:spcBef>
              <a:buClr>
                <a:schemeClr val="lt1"/>
              </a:buClr>
              <a:buSzPct val="100000"/>
              <a:defRPr sz="12000">
                <a:solidFill>
                  <a:schemeClr val="lt1"/>
                </a:solidFill>
              </a:defRPr>
            </a:lvl6pPr>
            <a:lvl7pPr lvl="6" algn="ctr">
              <a:spcBef>
                <a:spcPts val="0"/>
              </a:spcBef>
              <a:buClr>
                <a:schemeClr val="lt1"/>
              </a:buClr>
              <a:buSzPct val="100000"/>
              <a:defRPr sz="12000">
                <a:solidFill>
                  <a:schemeClr val="lt1"/>
                </a:solidFill>
              </a:defRPr>
            </a:lvl7pPr>
            <a:lvl8pPr lvl="7" algn="ctr">
              <a:spcBef>
                <a:spcPts val="0"/>
              </a:spcBef>
              <a:buClr>
                <a:schemeClr val="lt1"/>
              </a:buClr>
              <a:buSzPct val="100000"/>
              <a:defRPr sz="12000">
                <a:solidFill>
                  <a:schemeClr val="lt1"/>
                </a:solidFill>
              </a:defRPr>
            </a:lvl8pPr>
            <a:lvl9pPr lvl="8" algn="ctr">
              <a:spcBef>
                <a:spcPts val="0"/>
              </a:spcBef>
              <a:buClr>
                <a:schemeClr val="lt1"/>
              </a:buClr>
              <a:buSzPct val="100000"/>
              <a:defRPr sz="12000">
                <a:solidFill>
                  <a:schemeClr val="lt1"/>
                </a:solidFill>
              </a:defRPr>
            </a:lvl9pPr>
          </a:lstStyle>
          <a:p/>
        </p:txBody>
      </p:sp>
      <p:sp>
        <p:nvSpPr>
          <p:cNvPr id="77" name="Shape 77"/>
          <p:cNvSpPr txBox="1"/>
          <p:nvPr>
            <p:ph idx="1" type="body"/>
          </p:nvPr>
        </p:nvSpPr>
        <p:spPr>
          <a:xfrm>
            <a:off x="311700" y="3369225"/>
            <a:ext cx="8520600" cy="1281900"/>
          </a:xfrm>
          <a:prstGeom prst="rect">
            <a:avLst/>
          </a:prstGeom>
        </p:spPr>
        <p:txBody>
          <a:bodyPr anchorCtr="0" anchor="t" bIns="91425" lIns="91425" rIns="91425" tIns="91425"/>
          <a:lstStyle>
            <a:lvl1pPr lvl="0" algn="ctr">
              <a:spcBef>
                <a:spcPts val="0"/>
              </a:spcBef>
              <a:buClr>
                <a:schemeClr val="lt1"/>
              </a:buClr>
              <a:defRPr>
                <a:solidFill>
                  <a:schemeClr val="lt1"/>
                </a:solidFill>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p:txBody>
      </p:sp>
      <p:sp>
        <p:nvSpPr>
          <p:cNvPr id="78" name="Shape 7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79" name="Shape 79"/>
        <p:cNvGrpSpPr/>
        <p:nvPr/>
      </p:nvGrpSpPr>
      <p:grpSpPr>
        <a:xfrm>
          <a:off x="0" y="0"/>
          <a:ext cx="0" cy="0"/>
          <a:chOff x="0" y="0"/>
          <a:chExt cx="0" cy="0"/>
        </a:xfrm>
      </p:grpSpPr>
      <p:sp>
        <p:nvSpPr>
          <p:cNvPr id="80" name="Shape 80"/>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solidFill>
                  <a:schemeClr val="dk2"/>
                </a:solidFil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bg>
      <p:bgPr>
        <a:solidFill>
          <a:schemeClr val="dk1"/>
        </a:solidFill>
      </p:bgPr>
    </p:bg>
    <p:spTree>
      <p:nvGrpSpPr>
        <p:cNvPr id="19" name="Shape 19"/>
        <p:cNvGrpSpPr/>
        <p:nvPr/>
      </p:nvGrpSpPr>
      <p:grpSpPr>
        <a:xfrm>
          <a:off x="0" y="0"/>
          <a:ext cx="0" cy="0"/>
          <a:chOff x="0" y="0"/>
          <a:chExt cx="0" cy="0"/>
        </a:xfrm>
      </p:grpSpPr>
      <p:grpSp>
        <p:nvGrpSpPr>
          <p:cNvPr id="20" name="Shape 20"/>
          <p:cNvGrpSpPr/>
          <p:nvPr/>
        </p:nvGrpSpPr>
        <p:grpSpPr>
          <a:xfrm>
            <a:off x="6098378" y="4"/>
            <a:ext cx="3045625" cy="2030570"/>
            <a:chOff x="6098378" y="4"/>
            <a:chExt cx="3045625" cy="2030570"/>
          </a:xfrm>
        </p:grpSpPr>
        <p:sp>
          <p:nvSpPr>
            <p:cNvPr id="21" name="Shape 21"/>
            <p:cNvSpPr/>
            <p:nvPr/>
          </p:nvSpPr>
          <p:spPr>
            <a:xfrm>
              <a:off x="8128803" y="15"/>
              <a:ext cx="1015200" cy="1015200"/>
            </a:xfrm>
            <a:prstGeom prst="rect">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22" name="Shape 22"/>
            <p:cNvSpPr/>
            <p:nvPr/>
          </p:nvSpPr>
          <p:spPr>
            <a:xfrm flipH="1">
              <a:off x="7113463" y="4"/>
              <a:ext cx="1015200" cy="1015200"/>
            </a:xfrm>
            <a:prstGeom prst="rtTriangle">
              <a:avLst/>
            </a:prstGeom>
            <a:solidFill>
              <a:schemeClr val="accent2"/>
            </a:solidFill>
            <a:ln>
              <a:noFill/>
            </a:ln>
          </p:spPr>
          <p:txBody>
            <a:bodyPr anchorCtr="0" anchor="ctr" bIns="91425" lIns="91425" rIns="91425" tIns="91425">
              <a:noAutofit/>
            </a:bodyPr>
            <a:lstStyle/>
            <a:p>
              <a:pPr lvl="0">
                <a:spcBef>
                  <a:spcPts val="0"/>
                </a:spcBef>
                <a:buNone/>
              </a:pPr>
              <a:r>
                <a:t/>
              </a:r>
              <a:endParaRPr/>
            </a:p>
          </p:txBody>
        </p:sp>
        <p:sp>
          <p:nvSpPr>
            <p:cNvPr id="23" name="Shape 23"/>
            <p:cNvSpPr/>
            <p:nvPr/>
          </p:nvSpPr>
          <p:spPr>
            <a:xfrm flipH="1" rot="10800000">
              <a:off x="7113588" y="106"/>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sp>
          <p:nvSpPr>
            <p:cNvPr id="24" name="Shape 24"/>
            <p:cNvSpPr/>
            <p:nvPr/>
          </p:nvSpPr>
          <p:spPr>
            <a:xfrm rot="10800000">
              <a:off x="6098378" y="96"/>
              <a:ext cx="1015200" cy="1015200"/>
            </a:xfrm>
            <a:prstGeom prst="rtTriangle">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25" name="Shape 25"/>
            <p:cNvSpPr/>
            <p:nvPr/>
          </p:nvSpPr>
          <p:spPr>
            <a:xfrm rot="10800000">
              <a:off x="8128789" y="1015375"/>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grpSp>
      <p:sp>
        <p:nvSpPr>
          <p:cNvPr id="26" name="Shape 26"/>
          <p:cNvSpPr txBox="1"/>
          <p:nvPr>
            <p:ph type="title"/>
          </p:nvPr>
        </p:nvSpPr>
        <p:spPr>
          <a:xfrm>
            <a:off x="598100" y="2152347"/>
            <a:ext cx="8222100" cy="838800"/>
          </a:xfrm>
          <a:prstGeom prst="rect">
            <a:avLst/>
          </a:prstGeom>
        </p:spPr>
        <p:txBody>
          <a:bodyPr anchorCtr="0" anchor="ctr" bIns="91425" lIns="91425" rIns="91425" tIns="91425"/>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p:txBody>
      </p:sp>
      <p:sp>
        <p:nvSpPr>
          <p:cNvPr id="27" name="Shape 27"/>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8" name="Shape 28"/>
        <p:cNvGrpSpPr/>
        <p:nvPr/>
      </p:nvGrpSpPr>
      <p:grpSpPr>
        <a:xfrm>
          <a:off x="0" y="0"/>
          <a:ext cx="0" cy="0"/>
          <a:chOff x="0" y="0"/>
          <a:chExt cx="0" cy="0"/>
        </a:xfrm>
      </p:grpSpPr>
      <p:grpSp>
        <p:nvGrpSpPr>
          <p:cNvPr id="29" name="Shape 29"/>
          <p:cNvGrpSpPr/>
          <p:nvPr/>
        </p:nvGrpSpPr>
        <p:grpSpPr>
          <a:xfrm>
            <a:off x="0" y="3903669"/>
            <a:ext cx="9144000" cy="1239925"/>
            <a:chOff x="0" y="3903669"/>
            <a:chExt cx="9144000" cy="1239925"/>
          </a:xfrm>
        </p:grpSpPr>
        <p:sp>
          <p:nvSpPr>
            <p:cNvPr id="30" name="Shape 30"/>
            <p:cNvSpPr/>
            <p:nvPr/>
          </p:nvSpPr>
          <p:spPr>
            <a:xfrm>
              <a:off x="8154895" y="3903669"/>
              <a:ext cx="989100" cy="9879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31" name="Shape 31"/>
            <p:cNvSpPr/>
            <p:nvPr/>
          </p:nvSpPr>
          <p:spPr>
            <a:xfrm flipH="1">
              <a:off x="6181162" y="3903669"/>
              <a:ext cx="989100" cy="9879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32" name="Shape 32"/>
            <p:cNvSpPr/>
            <p:nvPr/>
          </p:nvSpPr>
          <p:spPr>
            <a:xfrm>
              <a:off x="7170274" y="3903669"/>
              <a:ext cx="989100" cy="9879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33" name="Shape 33"/>
            <p:cNvSpPr/>
            <p:nvPr/>
          </p:nvSpPr>
          <p:spPr>
            <a:xfrm rot="10800000">
              <a:off x="8154757" y="3903682"/>
              <a:ext cx="989100" cy="987900"/>
            </a:xfrm>
            <a:prstGeom prst="rtTriangle">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34" name="Shape 34"/>
            <p:cNvSpPr/>
            <p:nvPr/>
          </p:nvSpPr>
          <p:spPr>
            <a:xfrm>
              <a:off x="0" y="4891594"/>
              <a:ext cx="9144000" cy="2520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grpSp>
      <p:sp>
        <p:nvSpPr>
          <p:cNvPr id="35" name="Shape 35"/>
          <p:cNvSpPr txBox="1"/>
          <p:nvPr>
            <p:ph type="title"/>
          </p:nvPr>
        </p:nvSpPr>
        <p:spPr>
          <a:xfrm>
            <a:off x="311700" y="410000"/>
            <a:ext cx="8520600" cy="607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6" name="Shape 36"/>
          <p:cNvSpPr txBox="1"/>
          <p:nvPr>
            <p:ph idx="1" type="body"/>
          </p:nvPr>
        </p:nvSpPr>
        <p:spPr>
          <a:xfrm>
            <a:off x="311700" y="1229875"/>
            <a:ext cx="8520600" cy="3339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pic>
        <p:nvPicPr>
          <p:cNvPr id="37" name="Shape 37"/>
          <p:cNvPicPr preferRelativeResize="0"/>
          <p:nvPr/>
        </p:nvPicPr>
        <p:blipFill>
          <a:blip r:embed="rId2">
            <a:alphaModFix/>
          </a:blip>
          <a:stretch>
            <a:fillRect/>
          </a:stretch>
        </p:blipFill>
        <p:spPr>
          <a:xfrm>
            <a:off x="6743249" y="4447200"/>
            <a:ext cx="2356199" cy="3853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38" name="Shape 38"/>
        <p:cNvGrpSpPr/>
        <p:nvPr/>
      </p:nvGrpSpPr>
      <p:grpSpPr>
        <a:xfrm>
          <a:off x="0" y="0"/>
          <a:ext cx="0" cy="0"/>
          <a:chOff x="0" y="0"/>
          <a:chExt cx="0" cy="0"/>
        </a:xfrm>
      </p:grpSpPr>
      <p:sp>
        <p:nvSpPr>
          <p:cNvPr id="39" name="Shape 39"/>
          <p:cNvSpPr txBox="1"/>
          <p:nvPr>
            <p:ph type="title"/>
          </p:nvPr>
        </p:nvSpPr>
        <p:spPr>
          <a:xfrm>
            <a:off x="311700" y="410000"/>
            <a:ext cx="8520600" cy="607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 type="body"/>
          </p:nvPr>
        </p:nvSpPr>
        <p:spPr>
          <a:xfrm>
            <a:off x="311700" y="1229975"/>
            <a:ext cx="3999900" cy="3339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1" name="Shape 41"/>
          <p:cNvSpPr txBox="1"/>
          <p:nvPr>
            <p:ph idx="2" type="body"/>
          </p:nvPr>
        </p:nvSpPr>
        <p:spPr>
          <a:xfrm>
            <a:off x="4832400" y="1229975"/>
            <a:ext cx="3999900" cy="3339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2" name="Shape 42"/>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solidFill>
                  <a:schemeClr val="dk2"/>
                </a:solidFill>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3" name="Shape 43"/>
        <p:cNvGrpSpPr/>
        <p:nvPr/>
      </p:nvGrpSpPr>
      <p:grpSpPr>
        <a:xfrm>
          <a:off x="0" y="0"/>
          <a:ext cx="0" cy="0"/>
          <a:chOff x="0" y="0"/>
          <a:chExt cx="0" cy="0"/>
        </a:xfrm>
      </p:grpSpPr>
      <p:sp>
        <p:nvSpPr>
          <p:cNvPr id="44" name="Shape 44"/>
          <p:cNvSpPr txBox="1"/>
          <p:nvPr>
            <p:ph type="title"/>
          </p:nvPr>
        </p:nvSpPr>
        <p:spPr>
          <a:xfrm>
            <a:off x="311700" y="410000"/>
            <a:ext cx="8520600" cy="607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5" name="Shape 45"/>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solidFill>
                  <a:schemeClr val="dk2"/>
                </a:solidFill>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46" name="Shape 46"/>
        <p:cNvGrpSpPr/>
        <p:nvPr/>
      </p:nvGrpSpPr>
      <p:grpSpPr>
        <a:xfrm>
          <a:off x="0" y="0"/>
          <a:ext cx="0" cy="0"/>
          <a:chOff x="0" y="0"/>
          <a:chExt cx="0" cy="0"/>
        </a:xfrm>
      </p:grpSpPr>
      <p:sp>
        <p:nvSpPr>
          <p:cNvPr id="47" name="Shape 47"/>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8" name="Shape 48"/>
          <p:cNvSpPr txBox="1"/>
          <p:nvPr>
            <p:ph idx="1" type="body"/>
          </p:nvPr>
        </p:nvSpPr>
        <p:spPr>
          <a:xfrm>
            <a:off x="311700" y="1465804"/>
            <a:ext cx="2808000" cy="31032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9" name="Shape 49"/>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solidFill>
                  <a:schemeClr val="dk2"/>
                </a:solidFill>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accent4"/>
        </a:solidFill>
      </p:bgPr>
    </p:bg>
    <p:spTree>
      <p:nvGrpSpPr>
        <p:cNvPr id="50" name="Shape 50"/>
        <p:cNvGrpSpPr/>
        <p:nvPr/>
      </p:nvGrpSpPr>
      <p:grpSpPr>
        <a:xfrm>
          <a:off x="0" y="0"/>
          <a:ext cx="0" cy="0"/>
          <a:chOff x="0" y="0"/>
          <a:chExt cx="0" cy="0"/>
        </a:xfrm>
      </p:grpSpPr>
      <p:grpSp>
        <p:nvGrpSpPr>
          <p:cNvPr id="51" name="Shape 51"/>
          <p:cNvGrpSpPr/>
          <p:nvPr/>
        </p:nvGrpSpPr>
        <p:grpSpPr>
          <a:xfrm>
            <a:off x="6098378" y="4"/>
            <a:ext cx="3045625" cy="2030570"/>
            <a:chOff x="6098378" y="4"/>
            <a:chExt cx="3045625" cy="2030570"/>
          </a:xfrm>
        </p:grpSpPr>
        <p:sp>
          <p:nvSpPr>
            <p:cNvPr id="52" name="Shape 52"/>
            <p:cNvSpPr/>
            <p:nvPr/>
          </p:nvSpPr>
          <p:spPr>
            <a:xfrm>
              <a:off x="8128803" y="15"/>
              <a:ext cx="1015200" cy="1015200"/>
            </a:xfrm>
            <a:prstGeom prst="rect">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53" name="Shape 53"/>
            <p:cNvSpPr/>
            <p:nvPr/>
          </p:nvSpPr>
          <p:spPr>
            <a:xfrm flipH="1">
              <a:off x="7113463" y="4"/>
              <a:ext cx="1015200" cy="10152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54" name="Shape 54"/>
            <p:cNvSpPr/>
            <p:nvPr/>
          </p:nvSpPr>
          <p:spPr>
            <a:xfrm flipH="1" rot="10800000">
              <a:off x="7113588" y="106"/>
              <a:ext cx="1015200" cy="1015200"/>
            </a:xfrm>
            <a:prstGeom prst="rtTriangle">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55" name="Shape 55"/>
            <p:cNvSpPr/>
            <p:nvPr/>
          </p:nvSpPr>
          <p:spPr>
            <a:xfrm rot="10800000">
              <a:off x="6098378" y="96"/>
              <a:ext cx="1015200" cy="10152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56" name="Shape 56"/>
            <p:cNvSpPr/>
            <p:nvPr/>
          </p:nvSpPr>
          <p:spPr>
            <a:xfrm rot="10800000">
              <a:off x="8128789" y="1015375"/>
              <a:ext cx="1015200" cy="10152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grpSp>
      <p:sp>
        <p:nvSpPr>
          <p:cNvPr id="57" name="Shape 57"/>
          <p:cNvSpPr txBox="1"/>
          <p:nvPr>
            <p:ph type="title"/>
          </p:nvPr>
        </p:nvSpPr>
        <p:spPr>
          <a:xfrm>
            <a:off x="490250" y="526350"/>
            <a:ext cx="5618700" cy="4090800"/>
          </a:xfrm>
          <a:prstGeom prst="rect">
            <a:avLst/>
          </a:prstGeom>
        </p:spPr>
        <p:txBody>
          <a:bodyPr anchorCtr="0" anchor="ctr"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58" name="Shape 5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59" name="Shape 59"/>
        <p:cNvGrpSpPr/>
        <p:nvPr/>
      </p:nvGrpSpPr>
      <p:grpSpPr>
        <a:xfrm>
          <a:off x="0" y="0"/>
          <a:ext cx="0" cy="0"/>
          <a:chOff x="0" y="0"/>
          <a:chExt cx="0" cy="0"/>
        </a:xfrm>
      </p:grpSpPr>
      <p:sp>
        <p:nvSpPr>
          <p:cNvPr id="60" name="Shape 60"/>
          <p:cNvSpPr/>
          <p:nvPr/>
        </p:nvSpPr>
        <p:spPr>
          <a:xfrm>
            <a:off x="4572000" y="-175"/>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61" name="Shape 6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62" name="Shape 62"/>
          <p:cNvSpPr txBox="1"/>
          <p:nvPr>
            <p:ph type="title"/>
          </p:nvPr>
        </p:nvSpPr>
        <p:spPr>
          <a:xfrm>
            <a:off x="265500" y="1151100"/>
            <a:ext cx="4045200" cy="15645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63" name="Shape 63"/>
          <p:cNvSpPr txBox="1"/>
          <p:nvPr>
            <p:ph idx="1" type="subTitle"/>
          </p:nvPr>
        </p:nvSpPr>
        <p:spPr>
          <a:xfrm>
            <a:off x="265500" y="2769001"/>
            <a:ext cx="4045200" cy="12693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64" name="Shape 64"/>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65" name="Shape 65"/>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66" name="Shape 66"/>
        <p:cNvGrpSpPr/>
        <p:nvPr/>
      </p:nvGrpSpPr>
      <p:grpSpPr>
        <a:xfrm>
          <a:off x="0" y="0"/>
          <a:ext cx="0" cy="0"/>
          <a:chOff x="0" y="0"/>
          <a:chExt cx="0" cy="0"/>
        </a:xfrm>
      </p:grpSpPr>
      <p:sp>
        <p:nvSpPr>
          <p:cNvPr id="67" name="Shape 67"/>
          <p:cNvSpPr txBox="1"/>
          <p:nvPr>
            <p:ph idx="1" type="body"/>
          </p:nvPr>
        </p:nvSpPr>
        <p:spPr>
          <a:xfrm>
            <a:off x="319500" y="4230575"/>
            <a:ext cx="5998800" cy="5988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68" name="Shape 6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solidFill>
                  <a:schemeClr val="dk2"/>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10000"/>
            <a:ext cx="8520600" cy="607800"/>
          </a:xfrm>
          <a:prstGeom prst="rect">
            <a:avLst/>
          </a:prstGeom>
          <a:noFill/>
          <a:ln>
            <a:noFill/>
          </a:ln>
        </p:spPr>
        <p:txBody>
          <a:bodyPr anchorCtr="0" anchor="t" bIns="91425" lIns="91425" rIns="91425" tIns="91425"/>
          <a:lstStyle>
            <a:lvl1pPr lvl="0">
              <a:spcBef>
                <a:spcPts val="0"/>
              </a:spcBef>
              <a:buClr>
                <a:schemeClr val="dk1"/>
              </a:buClr>
              <a:buSzPct val="100000"/>
              <a:buFont typeface="Roboto"/>
              <a:buNone/>
              <a:defRPr sz="3000">
                <a:solidFill>
                  <a:schemeClr val="dk1"/>
                </a:solidFill>
                <a:latin typeface="Roboto"/>
                <a:ea typeface="Roboto"/>
                <a:cs typeface="Roboto"/>
                <a:sym typeface="Roboto"/>
              </a:defRPr>
            </a:lvl1pPr>
            <a:lvl2pPr lvl="1">
              <a:spcBef>
                <a:spcPts val="0"/>
              </a:spcBef>
              <a:buClr>
                <a:schemeClr val="dk1"/>
              </a:buClr>
              <a:buSzPct val="100000"/>
              <a:buFont typeface="Roboto"/>
              <a:buNone/>
              <a:defRPr sz="3000">
                <a:solidFill>
                  <a:schemeClr val="dk1"/>
                </a:solidFill>
                <a:latin typeface="Roboto"/>
                <a:ea typeface="Roboto"/>
                <a:cs typeface="Roboto"/>
                <a:sym typeface="Roboto"/>
              </a:defRPr>
            </a:lvl2pPr>
            <a:lvl3pPr lvl="2">
              <a:spcBef>
                <a:spcPts val="0"/>
              </a:spcBef>
              <a:buClr>
                <a:schemeClr val="dk1"/>
              </a:buClr>
              <a:buSzPct val="100000"/>
              <a:buFont typeface="Roboto"/>
              <a:buNone/>
              <a:defRPr sz="3000">
                <a:solidFill>
                  <a:schemeClr val="dk1"/>
                </a:solidFill>
                <a:latin typeface="Roboto"/>
                <a:ea typeface="Roboto"/>
                <a:cs typeface="Roboto"/>
                <a:sym typeface="Roboto"/>
              </a:defRPr>
            </a:lvl3pPr>
            <a:lvl4pPr lvl="3">
              <a:spcBef>
                <a:spcPts val="0"/>
              </a:spcBef>
              <a:buClr>
                <a:schemeClr val="dk1"/>
              </a:buClr>
              <a:buSzPct val="100000"/>
              <a:buFont typeface="Roboto"/>
              <a:buNone/>
              <a:defRPr sz="3000">
                <a:solidFill>
                  <a:schemeClr val="dk1"/>
                </a:solidFill>
                <a:latin typeface="Roboto"/>
                <a:ea typeface="Roboto"/>
                <a:cs typeface="Roboto"/>
                <a:sym typeface="Roboto"/>
              </a:defRPr>
            </a:lvl4pPr>
            <a:lvl5pPr lvl="4">
              <a:spcBef>
                <a:spcPts val="0"/>
              </a:spcBef>
              <a:buClr>
                <a:schemeClr val="dk1"/>
              </a:buClr>
              <a:buSzPct val="100000"/>
              <a:buFont typeface="Roboto"/>
              <a:buNone/>
              <a:defRPr sz="3000">
                <a:solidFill>
                  <a:schemeClr val="dk1"/>
                </a:solidFill>
                <a:latin typeface="Roboto"/>
                <a:ea typeface="Roboto"/>
                <a:cs typeface="Roboto"/>
                <a:sym typeface="Roboto"/>
              </a:defRPr>
            </a:lvl5pPr>
            <a:lvl6pPr lvl="5">
              <a:spcBef>
                <a:spcPts val="0"/>
              </a:spcBef>
              <a:buClr>
                <a:schemeClr val="dk1"/>
              </a:buClr>
              <a:buSzPct val="100000"/>
              <a:buFont typeface="Roboto"/>
              <a:buNone/>
              <a:defRPr sz="3000">
                <a:solidFill>
                  <a:schemeClr val="dk1"/>
                </a:solidFill>
                <a:latin typeface="Roboto"/>
                <a:ea typeface="Roboto"/>
                <a:cs typeface="Roboto"/>
                <a:sym typeface="Roboto"/>
              </a:defRPr>
            </a:lvl6pPr>
            <a:lvl7pPr lvl="6">
              <a:spcBef>
                <a:spcPts val="0"/>
              </a:spcBef>
              <a:buClr>
                <a:schemeClr val="dk1"/>
              </a:buClr>
              <a:buSzPct val="100000"/>
              <a:buFont typeface="Roboto"/>
              <a:buNone/>
              <a:defRPr sz="3000">
                <a:solidFill>
                  <a:schemeClr val="dk1"/>
                </a:solidFill>
                <a:latin typeface="Roboto"/>
                <a:ea typeface="Roboto"/>
                <a:cs typeface="Roboto"/>
                <a:sym typeface="Roboto"/>
              </a:defRPr>
            </a:lvl7pPr>
            <a:lvl8pPr lvl="7">
              <a:spcBef>
                <a:spcPts val="0"/>
              </a:spcBef>
              <a:buClr>
                <a:schemeClr val="dk1"/>
              </a:buClr>
              <a:buSzPct val="100000"/>
              <a:buFont typeface="Roboto"/>
              <a:buNone/>
              <a:defRPr sz="3000">
                <a:solidFill>
                  <a:schemeClr val="dk1"/>
                </a:solidFill>
                <a:latin typeface="Roboto"/>
                <a:ea typeface="Roboto"/>
                <a:cs typeface="Roboto"/>
                <a:sym typeface="Roboto"/>
              </a:defRPr>
            </a:lvl8pPr>
            <a:lvl9pPr lvl="8">
              <a:spcBef>
                <a:spcPts val="0"/>
              </a:spcBef>
              <a:buClr>
                <a:schemeClr val="dk1"/>
              </a:buClr>
              <a:buSzPct val="100000"/>
              <a:buFont typeface="Roboto"/>
              <a:buNone/>
              <a:defRPr sz="3000">
                <a:solidFill>
                  <a:schemeClr val="dk1"/>
                </a:solidFill>
                <a:latin typeface="Roboto"/>
                <a:ea typeface="Roboto"/>
                <a:cs typeface="Roboto"/>
                <a:sym typeface="Roboto"/>
              </a:defRPr>
            </a:lvl9pPr>
          </a:lstStyle>
          <a:p/>
        </p:txBody>
      </p:sp>
      <p:sp>
        <p:nvSpPr>
          <p:cNvPr id="7" name="Shape 7"/>
          <p:cNvSpPr txBox="1"/>
          <p:nvPr>
            <p:ph idx="1" type="body"/>
          </p:nvPr>
        </p:nvSpPr>
        <p:spPr>
          <a:xfrm>
            <a:off x="311700" y="1229875"/>
            <a:ext cx="8520600" cy="33390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Roboto"/>
              <a:defRPr sz="18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9pPr>
          </a:lstStyle>
          <a:p/>
        </p:txBody>
      </p:sp>
      <p:sp>
        <p:nvSpPr>
          <p:cNvPr id="8" name="Shape 8"/>
          <p:cNvSpPr txBox="1"/>
          <p:nvPr>
            <p:ph idx="12" type="sldNum"/>
          </p:nvPr>
        </p:nvSpPr>
        <p:spPr>
          <a:xfrm>
            <a:off x="8460431" y="4651190"/>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GB" sz="1000">
                <a:solidFill>
                  <a:schemeClr val="lt1"/>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2.png"/><Relationship Id="rId4" Type="http://schemas.openxmlformats.org/officeDocument/2006/relationships/image" Target="../media/image0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03.pn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3.jpg"/><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6.png"/><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03.png"/><Relationship Id="rId5" Type="http://schemas.openxmlformats.org/officeDocument/2006/relationships/image" Target="../media/image05.png"/><Relationship Id="rId6" Type="http://schemas.openxmlformats.org/officeDocument/2006/relationships/image" Target="../media/image04.png"/><Relationship Id="rId7" Type="http://schemas.openxmlformats.org/officeDocument/2006/relationships/image" Target="../media/image11.png"/><Relationship Id="rId8" Type="http://schemas.openxmlformats.org/officeDocument/2006/relationships/image" Target="../media/image1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5.png"/><Relationship Id="rId4" Type="http://schemas.openxmlformats.org/officeDocument/2006/relationships/image" Target="../media/image3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0.png"/><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9.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4.png"/><Relationship Id="rId4" Type="http://schemas.openxmlformats.org/officeDocument/2006/relationships/image" Target="../media/image45.png"/><Relationship Id="rId5" Type="http://schemas.openxmlformats.org/officeDocument/2006/relationships/image" Target="../media/image4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4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7.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8.jpg"/><Relationship Id="rId4" Type="http://schemas.openxmlformats.org/officeDocument/2006/relationships/image" Target="../media/image41.jpg"/><Relationship Id="rId5" Type="http://schemas.openxmlformats.org/officeDocument/2006/relationships/image" Target="../media/image4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0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8.jpg"/><Relationship Id="rId4" Type="http://schemas.openxmlformats.org/officeDocument/2006/relationships/image" Target="../media/image0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5.png"/><Relationship Id="rId5" Type="http://schemas.openxmlformats.org/officeDocument/2006/relationships/image" Target="../media/image21.png"/><Relationship Id="rId6" Type="http://schemas.openxmlformats.org/officeDocument/2006/relationships/image" Target="../media/image19.png"/><Relationship Id="rId7"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sp>
        <p:nvSpPr>
          <p:cNvPr id="85" name="Shape 85"/>
          <p:cNvSpPr txBox="1"/>
          <p:nvPr>
            <p:ph type="ctrTitle"/>
          </p:nvPr>
        </p:nvSpPr>
        <p:spPr>
          <a:xfrm>
            <a:off x="577450" y="1049300"/>
            <a:ext cx="7078800" cy="1510200"/>
          </a:xfrm>
          <a:prstGeom prst="rect">
            <a:avLst/>
          </a:prstGeom>
        </p:spPr>
        <p:txBody>
          <a:bodyPr anchorCtr="0" anchor="b" bIns="91425" lIns="91425" rIns="91425" tIns="91425">
            <a:noAutofit/>
          </a:bodyPr>
          <a:lstStyle/>
          <a:p>
            <a:pPr lvl="0">
              <a:spcBef>
                <a:spcPts val="0"/>
              </a:spcBef>
              <a:buNone/>
            </a:pPr>
            <a:r>
              <a:rPr lang="en-GB"/>
              <a:t>Roasting Google APIs on </a:t>
            </a:r>
          </a:p>
          <a:p>
            <a:pPr lvl="0">
              <a:spcBef>
                <a:spcPts val="0"/>
              </a:spcBef>
              <a:buNone/>
            </a:pPr>
            <a:r>
              <a:rPr lang="en-GB"/>
              <a:t>Firebase to create Uberritos</a:t>
            </a:r>
          </a:p>
        </p:txBody>
      </p:sp>
      <p:sp>
        <p:nvSpPr>
          <p:cNvPr id="86" name="Shape 86"/>
          <p:cNvSpPr txBox="1"/>
          <p:nvPr>
            <p:ph idx="1" type="subTitle"/>
          </p:nvPr>
        </p:nvSpPr>
        <p:spPr>
          <a:xfrm>
            <a:off x="2561225" y="3244175"/>
            <a:ext cx="3400500" cy="1353600"/>
          </a:xfrm>
          <a:prstGeom prst="rect">
            <a:avLst/>
          </a:prstGeom>
        </p:spPr>
        <p:txBody>
          <a:bodyPr anchorCtr="0" anchor="t" bIns="91425" lIns="91425" rIns="91425" tIns="91425">
            <a:noAutofit/>
          </a:bodyPr>
          <a:lstStyle/>
          <a:p>
            <a:pPr lvl="0">
              <a:lnSpc>
                <a:spcPct val="125000"/>
              </a:lnSpc>
              <a:spcBef>
                <a:spcPts val="0"/>
              </a:spcBef>
              <a:buNone/>
            </a:pPr>
            <a:r>
              <a:rPr lang="en-GB"/>
              <a:t>By Ishan Khanna</a:t>
            </a:r>
          </a:p>
          <a:p>
            <a:pPr lvl="0">
              <a:lnSpc>
                <a:spcPct val="125000"/>
              </a:lnSpc>
              <a:spcBef>
                <a:spcPts val="0"/>
              </a:spcBef>
              <a:buNone/>
            </a:pPr>
            <a:r>
              <a:rPr lang="en-GB"/>
              <a:t>Android @ Booking.com</a:t>
            </a:r>
          </a:p>
          <a:p>
            <a:pPr lvl="0">
              <a:lnSpc>
                <a:spcPct val="125000"/>
              </a:lnSpc>
              <a:spcBef>
                <a:spcPts val="0"/>
              </a:spcBef>
              <a:buNone/>
            </a:pPr>
            <a:r>
              <a:rPr lang="en-GB"/>
              <a:t>@ishan1604</a:t>
            </a:r>
          </a:p>
        </p:txBody>
      </p:sp>
      <p:pic>
        <p:nvPicPr>
          <p:cNvPr id="87" name="Shape 87"/>
          <p:cNvPicPr preferRelativeResize="0"/>
          <p:nvPr/>
        </p:nvPicPr>
        <p:blipFill>
          <a:blip r:embed="rId3">
            <a:alphaModFix/>
          </a:blip>
          <a:stretch>
            <a:fillRect/>
          </a:stretch>
        </p:blipFill>
        <p:spPr>
          <a:xfrm>
            <a:off x="5690474" y="4485749"/>
            <a:ext cx="3326341" cy="544049"/>
          </a:xfrm>
          <a:prstGeom prst="rect">
            <a:avLst/>
          </a:prstGeom>
          <a:noFill/>
          <a:ln>
            <a:noFill/>
          </a:ln>
        </p:spPr>
      </p:pic>
      <p:pic>
        <p:nvPicPr>
          <p:cNvPr id="88" name="Shape 88"/>
          <p:cNvPicPr preferRelativeResize="0"/>
          <p:nvPr/>
        </p:nvPicPr>
        <p:blipFill>
          <a:blip r:embed="rId4">
            <a:alphaModFix/>
          </a:blip>
          <a:stretch>
            <a:fillRect/>
          </a:stretch>
        </p:blipFill>
        <p:spPr>
          <a:xfrm>
            <a:off x="663722" y="3244174"/>
            <a:ext cx="1550600" cy="1550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6" name="Shape 186"/>
        <p:cNvGrpSpPr/>
        <p:nvPr/>
      </p:nvGrpSpPr>
      <p:grpSpPr>
        <a:xfrm>
          <a:off x="0" y="0"/>
          <a:ext cx="0" cy="0"/>
          <a:chOff x="0" y="0"/>
          <a:chExt cx="0" cy="0"/>
        </a:xfrm>
      </p:grpSpPr>
      <p:sp>
        <p:nvSpPr>
          <p:cNvPr id="187" name="Shape 187"/>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The Query Problem</a:t>
            </a:r>
          </a:p>
        </p:txBody>
      </p:sp>
      <p:sp>
        <p:nvSpPr>
          <p:cNvPr id="188" name="Shape 188"/>
          <p:cNvSpPr txBox="1"/>
          <p:nvPr/>
        </p:nvSpPr>
        <p:spPr>
          <a:xfrm>
            <a:off x="395050" y="1154425"/>
            <a:ext cx="6692400" cy="780900"/>
          </a:xfrm>
          <a:prstGeom prst="rect">
            <a:avLst/>
          </a:prstGeom>
          <a:noFill/>
          <a:ln>
            <a:noFill/>
          </a:ln>
        </p:spPr>
        <p:txBody>
          <a:bodyPr anchorCtr="0" anchor="t" bIns="91425" lIns="91425" rIns="91425" tIns="91425">
            <a:noAutofit/>
          </a:bodyPr>
          <a:lstStyle/>
          <a:p>
            <a:pPr indent="-342900" lvl="0" marL="457200" rtl="0">
              <a:spcBef>
                <a:spcPts val="0"/>
              </a:spcBef>
              <a:buClr>
                <a:schemeClr val="dk2"/>
              </a:buClr>
              <a:buSzPct val="100000"/>
              <a:buFont typeface="Roboto"/>
              <a:buChar char="●"/>
            </a:pPr>
            <a:r>
              <a:rPr lang="en-GB" sz="1800">
                <a:solidFill>
                  <a:schemeClr val="dk2"/>
                </a:solidFill>
                <a:latin typeface="Roboto"/>
                <a:ea typeface="Roboto"/>
                <a:cs typeface="Roboto"/>
                <a:sym typeface="Roboto"/>
              </a:rPr>
              <a:t>How do I query for drivers near me?</a:t>
            </a:r>
          </a:p>
          <a:p>
            <a:pPr indent="-342900" lvl="0" marL="457200">
              <a:spcBef>
                <a:spcPts val="0"/>
              </a:spcBef>
              <a:buClr>
                <a:schemeClr val="dk2"/>
              </a:buClr>
              <a:buSzPct val="100000"/>
              <a:buFont typeface="Roboto"/>
              <a:buChar char="●"/>
            </a:pPr>
            <a:r>
              <a:rPr lang="en-GB" sz="1800">
                <a:solidFill>
                  <a:schemeClr val="dk2"/>
                </a:solidFill>
                <a:latin typeface="Roboto"/>
                <a:ea typeface="Roboto"/>
                <a:cs typeface="Roboto"/>
                <a:sym typeface="Roboto"/>
              </a:rPr>
              <a:t>You said it’s NoSQL, so am I going to fetch everything?</a:t>
            </a:r>
          </a:p>
        </p:txBody>
      </p:sp>
      <p:pic>
        <p:nvPicPr>
          <p:cNvPr id="189" name="Shape 189"/>
          <p:cNvPicPr preferRelativeResize="0"/>
          <p:nvPr/>
        </p:nvPicPr>
        <p:blipFill>
          <a:blip r:embed="rId3">
            <a:alphaModFix/>
          </a:blip>
          <a:stretch>
            <a:fillRect/>
          </a:stretch>
        </p:blipFill>
        <p:spPr>
          <a:xfrm>
            <a:off x="152400" y="1935325"/>
            <a:ext cx="8839199" cy="890848"/>
          </a:xfrm>
          <a:prstGeom prst="rect">
            <a:avLst/>
          </a:prstGeom>
          <a:noFill/>
          <a:ln>
            <a:noFill/>
          </a:ln>
        </p:spPr>
      </p:pic>
      <p:sp>
        <p:nvSpPr>
          <p:cNvPr id="190" name="Shape 190"/>
          <p:cNvSpPr txBox="1"/>
          <p:nvPr/>
        </p:nvSpPr>
        <p:spPr>
          <a:xfrm>
            <a:off x="311700" y="2945075"/>
            <a:ext cx="6692400" cy="1048800"/>
          </a:xfrm>
          <a:prstGeom prst="rect">
            <a:avLst/>
          </a:prstGeom>
          <a:noFill/>
          <a:ln>
            <a:noFill/>
          </a:ln>
        </p:spPr>
        <p:txBody>
          <a:bodyPr anchorCtr="0" anchor="t" bIns="91425" lIns="91425" rIns="91425" tIns="91425">
            <a:noAutofit/>
          </a:bodyPr>
          <a:lstStyle/>
          <a:p>
            <a:pPr indent="-342900" lvl="0" marL="457200" rtl="0">
              <a:spcBef>
                <a:spcPts val="0"/>
              </a:spcBef>
              <a:buClr>
                <a:schemeClr val="dk2"/>
              </a:buClr>
              <a:buSzPct val="100000"/>
              <a:buFont typeface="Roboto"/>
              <a:buChar char="●"/>
            </a:pPr>
            <a:r>
              <a:rPr lang="en-GB" sz="1800">
                <a:solidFill>
                  <a:schemeClr val="dk2"/>
                </a:solidFill>
                <a:latin typeface="Roboto"/>
                <a:ea typeface="Roboto"/>
                <a:cs typeface="Roboto"/>
                <a:sym typeface="Roboto"/>
              </a:rPr>
              <a:t>Allows queries within geographical area </a:t>
            </a:r>
          </a:p>
          <a:p>
            <a:pPr indent="-342900" lvl="0" marL="457200" rtl="0">
              <a:spcBef>
                <a:spcPts val="0"/>
              </a:spcBef>
              <a:buClr>
                <a:schemeClr val="dk2"/>
              </a:buClr>
              <a:buSzPct val="100000"/>
              <a:buFont typeface="Roboto"/>
              <a:buChar char="●"/>
            </a:pPr>
            <a:r>
              <a:rPr lang="en-GB" sz="1800">
                <a:solidFill>
                  <a:schemeClr val="dk2"/>
                </a:solidFill>
                <a:latin typeface="Roboto"/>
                <a:ea typeface="Roboto"/>
                <a:cs typeface="Roboto"/>
                <a:sym typeface="Roboto"/>
              </a:rPr>
              <a:t>Has capabilities for selective loading</a:t>
            </a:r>
          </a:p>
          <a:p>
            <a:pPr indent="-342900" lvl="0" marL="457200" rtl="0">
              <a:spcBef>
                <a:spcPts val="0"/>
              </a:spcBef>
              <a:buClr>
                <a:schemeClr val="dk2"/>
              </a:buClr>
              <a:buSzPct val="100000"/>
              <a:buFont typeface="Roboto"/>
              <a:buChar char="●"/>
            </a:pPr>
            <a:r>
              <a:rPr lang="en-GB" sz="1800">
                <a:solidFill>
                  <a:schemeClr val="dk2"/>
                </a:solidFill>
                <a:latin typeface="Roboto"/>
                <a:ea typeface="Roboto"/>
                <a:cs typeface="Roboto"/>
                <a:sym typeface="Roboto"/>
              </a:rPr>
              <a:t>Stores data in its own format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
                                            <p:txEl>
                                              <p:pRg end="0" st="0"/>
                                            </p:txEl>
                                          </p:spTgt>
                                        </p:tgtEl>
                                        <p:attrNameLst>
                                          <p:attrName>style.visibility</p:attrName>
                                        </p:attrNameLst>
                                      </p:cBhvr>
                                      <p:to>
                                        <p:strVal val="visible"/>
                                      </p:to>
                                    </p:set>
                                    <p:animEffect filter="fade" transition="in">
                                      <p:cBhvr>
                                        <p:cTn dur="1000"/>
                                        <p:tgtEl>
                                          <p:spTgt spid="1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
                                            <p:txEl>
                                              <p:pRg end="1" st="1"/>
                                            </p:txEl>
                                          </p:spTgt>
                                        </p:tgtEl>
                                        <p:attrNameLst>
                                          <p:attrName>style.visibility</p:attrName>
                                        </p:attrNameLst>
                                      </p:cBhvr>
                                      <p:to>
                                        <p:strVal val="visible"/>
                                      </p:to>
                                    </p:set>
                                    <p:animEffect filter="fade" transition="in">
                                      <p:cBhvr>
                                        <p:cTn dur="1000"/>
                                        <p:tgtEl>
                                          <p:spTgt spid="1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xEl>
                                              <p:pRg end="0" st="0"/>
                                            </p:txEl>
                                          </p:spTgt>
                                        </p:tgtEl>
                                        <p:attrNameLst>
                                          <p:attrName>style.visibility</p:attrName>
                                        </p:attrNameLst>
                                      </p:cBhvr>
                                      <p:to>
                                        <p:strVal val="visible"/>
                                      </p:to>
                                    </p:set>
                                    <p:animEffect filter="fade" transition="in">
                                      <p:cBhvr>
                                        <p:cTn dur="1000"/>
                                        <p:tgtEl>
                                          <p:spTgt spid="1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xEl>
                                              <p:pRg end="1" st="1"/>
                                            </p:txEl>
                                          </p:spTgt>
                                        </p:tgtEl>
                                        <p:attrNameLst>
                                          <p:attrName>style.visibility</p:attrName>
                                        </p:attrNameLst>
                                      </p:cBhvr>
                                      <p:to>
                                        <p:strVal val="visible"/>
                                      </p:to>
                                    </p:set>
                                    <p:animEffect filter="fade" transition="in">
                                      <p:cBhvr>
                                        <p:cTn dur="1000"/>
                                        <p:tgtEl>
                                          <p:spTgt spid="1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xEl>
                                              <p:pRg end="2" st="2"/>
                                            </p:txEl>
                                          </p:spTgt>
                                        </p:tgtEl>
                                        <p:attrNameLst>
                                          <p:attrName>style.visibility</p:attrName>
                                        </p:attrNameLst>
                                      </p:cBhvr>
                                      <p:to>
                                        <p:strVal val="visible"/>
                                      </p:to>
                                    </p:set>
                                    <p:animEffect filter="fade" transition="in">
                                      <p:cBhvr>
                                        <p:cTn dur="1000"/>
                                        <p:tgtEl>
                                          <p:spTgt spid="19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4" name="Shape 194"/>
        <p:cNvGrpSpPr/>
        <p:nvPr/>
      </p:nvGrpSpPr>
      <p:grpSpPr>
        <a:xfrm>
          <a:off x="0" y="0"/>
          <a:ext cx="0" cy="0"/>
          <a:chOff x="0" y="0"/>
          <a:chExt cx="0" cy="0"/>
        </a:xfrm>
      </p:grpSpPr>
      <p:sp>
        <p:nvSpPr>
          <p:cNvPr id="195" name="Shape 195"/>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Querying with GeoFire</a:t>
            </a:r>
          </a:p>
        </p:txBody>
      </p:sp>
      <p:pic>
        <p:nvPicPr>
          <p:cNvPr id="196" name="Shape 196"/>
          <p:cNvPicPr preferRelativeResize="0"/>
          <p:nvPr/>
        </p:nvPicPr>
        <p:blipFill>
          <a:blip r:embed="rId3">
            <a:alphaModFix/>
          </a:blip>
          <a:stretch>
            <a:fillRect/>
          </a:stretch>
        </p:blipFill>
        <p:spPr>
          <a:xfrm>
            <a:off x="311700" y="2208662"/>
            <a:ext cx="8634701" cy="7261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0" name="Shape 200"/>
        <p:cNvGrpSpPr/>
        <p:nvPr/>
      </p:nvGrpSpPr>
      <p:grpSpPr>
        <a:xfrm>
          <a:off x="0" y="0"/>
          <a:ext cx="0" cy="0"/>
          <a:chOff x="0" y="0"/>
          <a:chExt cx="0" cy="0"/>
        </a:xfrm>
      </p:grpSpPr>
      <p:sp>
        <p:nvSpPr>
          <p:cNvPr id="201" name="Shape 201"/>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Getting results from Geofire : Geofire Events</a:t>
            </a:r>
          </a:p>
        </p:txBody>
      </p:sp>
      <p:sp>
        <p:nvSpPr>
          <p:cNvPr id="202" name="Shape 202"/>
          <p:cNvSpPr txBox="1"/>
          <p:nvPr>
            <p:ph idx="1" type="body"/>
          </p:nvPr>
        </p:nvSpPr>
        <p:spPr>
          <a:xfrm>
            <a:off x="311700" y="1229875"/>
            <a:ext cx="8520600" cy="3339000"/>
          </a:xfrm>
          <a:prstGeom prst="rect">
            <a:avLst/>
          </a:prstGeom>
        </p:spPr>
        <p:txBody>
          <a:bodyPr anchorCtr="0" anchor="t" bIns="91425" lIns="91425" rIns="91425" tIns="91425">
            <a:noAutofit/>
          </a:bodyPr>
          <a:lstStyle/>
          <a:p>
            <a:pPr indent="-228600" lvl="0" marL="457200" rtl="0">
              <a:spcBef>
                <a:spcPts val="0"/>
              </a:spcBef>
            </a:pPr>
            <a:r>
              <a:rPr lang="en-GB"/>
              <a:t>Key Entered : onKeyEntered(String key, GeoLocation location)</a:t>
            </a:r>
          </a:p>
          <a:p>
            <a:pPr indent="-228600" lvl="0" marL="457200" rtl="0">
              <a:spcBef>
                <a:spcPts val="0"/>
              </a:spcBef>
            </a:pPr>
            <a:r>
              <a:rPr lang="en-GB"/>
              <a:t>Key Exited : onKeyExited(String key)</a:t>
            </a:r>
          </a:p>
          <a:p>
            <a:pPr indent="-228600" lvl="0" marL="457200" rtl="0">
              <a:spcBef>
                <a:spcPts val="0"/>
              </a:spcBef>
            </a:pPr>
            <a:r>
              <a:rPr lang="en-GB"/>
              <a:t>Key Moved : onKeyMoved(String key, GeoLocation location)</a:t>
            </a:r>
          </a:p>
          <a:p>
            <a:pPr indent="-228600" lvl="0" marL="457200" rtl="0">
              <a:spcBef>
                <a:spcPts val="0"/>
              </a:spcBef>
            </a:pPr>
            <a:r>
              <a:rPr lang="en-GB"/>
              <a:t>Query Ready : onGeoQueryReady()</a:t>
            </a:r>
          </a:p>
          <a:p>
            <a:pPr indent="-228600" lvl="0" marL="457200">
              <a:spcBef>
                <a:spcPts val="0"/>
              </a:spcBef>
            </a:pPr>
            <a:r>
              <a:rPr lang="en-GB"/>
              <a:t>Query Error : onGeoQueryError(DatabaseError error)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0" st="0"/>
                                            </p:txEl>
                                          </p:spTgt>
                                        </p:tgtEl>
                                        <p:attrNameLst>
                                          <p:attrName>style.visibility</p:attrName>
                                        </p:attrNameLst>
                                      </p:cBhvr>
                                      <p:to>
                                        <p:strVal val="visible"/>
                                      </p:to>
                                    </p:set>
                                    <p:animEffect filter="fade" transition="in">
                                      <p:cBhvr>
                                        <p:cTn dur="1000"/>
                                        <p:tgtEl>
                                          <p:spTgt spid="20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1" st="1"/>
                                            </p:txEl>
                                          </p:spTgt>
                                        </p:tgtEl>
                                        <p:attrNameLst>
                                          <p:attrName>style.visibility</p:attrName>
                                        </p:attrNameLst>
                                      </p:cBhvr>
                                      <p:to>
                                        <p:strVal val="visible"/>
                                      </p:to>
                                    </p:set>
                                    <p:animEffect filter="fade" transition="in">
                                      <p:cBhvr>
                                        <p:cTn dur="1000"/>
                                        <p:tgtEl>
                                          <p:spTgt spid="20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2" st="2"/>
                                            </p:txEl>
                                          </p:spTgt>
                                        </p:tgtEl>
                                        <p:attrNameLst>
                                          <p:attrName>style.visibility</p:attrName>
                                        </p:attrNameLst>
                                      </p:cBhvr>
                                      <p:to>
                                        <p:strVal val="visible"/>
                                      </p:to>
                                    </p:set>
                                    <p:animEffect filter="fade" transition="in">
                                      <p:cBhvr>
                                        <p:cTn dur="1000"/>
                                        <p:tgtEl>
                                          <p:spTgt spid="20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3" st="3"/>
                                            </p:txEl>
                                          </p:spTgt>
                                        </p:tgtEl>
                                        <p:attrNameLst>
                                          <p:attrName>style.visibility</p:attrName>
                                        </p:attrNameLst>
                                      </p:cBhvr>
                                      <p:to>
                                        <p:strVal val="visible"/>
                                      </p:to>
                                    </p:set>
                                    <p:animEffect filter="fade" transition="in">
                                      <p:cBhvr>
                                        <p:cTn dur="1000"/>
                                        <p:tgtEl>
                                          <p:spTgt spid="20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4" st="4"/>
                                            </p:txEl>
                                          </p:spTgt>
                                        </p:tgtEl>
                                        <p:attrNameLst>
                                          <p:attrName>style.visibility</p:attrName>
                                        </p:attrNameLst>
                                      </p:cBhvr>
                                      <p:to>
                                        <p:strVal val="visible"/>
                                      </p:to>
                                    </p:set>
                                    <p:animEffect filter="fade" transition="in">
                                      <p:cBhvr>
                                        <p:cTn dur="1000"/>
                                        <p:tgtEl>
                                          <p:spTgt spid="202">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6" name="Shape 206"/>
        <p:cNvGrpSpPr/>
        <p:nvPr/>
      </p:nvGrpSpPr>
      <p:grpSpPr>
        <a:xfrm>
          <a:off x="0" y="0"/>
          <a:ext cx="0" cy="0"/>
          <a:chOff x="0" y="0"/>
          <a:chExt cx="0" cy="0"/>
        </a:xfrm>
      </p:grpSpPr>
      <p:sp>
        <p:nvSpPr>
          <p:cNvPr id="207" name="Shape 207"/>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Geofire Data Storage Sample</a:t>
            </a:r>
          </a:p>
        </p:txBody>
      </p:sp>
      <p:pic>
        <p:nvPicPr>
          <p:cNvPr id="208" name="Shape 208"/>
          <p:cNvPicPr preferRelativeResize="0"/>
          <p:nvPr/>
        </p:nvPicPr>
        <p:blipFill>
          <a:blip r:embed="rId3">
            <a:alphaModFix/>
          </a:blip>
          <a:stretch>
            <a:fillRect/>
          </a:stretch>
        </p:blipFill>
        <p:spPr>
          <a:xfrm>
            <a:off x="448500" y="1017800"/>
            <a:ext cx="2659763" cy="38208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2" name="Shape 212"/>
        <p:cNvGrpSpPr/>
        <p:nvPr/>
      </p:nvGrpSpPr>
      <p:grpSpPr>
        <a:xfrm>
          <a:off x="0" y="0"/>
          <a:ext cx="0" cy="0"/>
          <a:chOff x="0" y="0"/>
          <a:chExt cx="0" cy="0"/>
        </a:xfrm>
      </p:grpSpPr>
      <p:sp>
        <p:nvSpPr>
          <p:cNvPr id="213" name="Shape 213"/>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Don’t forget it’s NoSQL</a:t>
            </a:r>
          </a:p>
          <a:p>
            <a:pPr lvl="0">
              <a:spcBef>
                <a:spcPts val="0"/>
              </a:spcBef>
              <a:buNone/>
            </a:pPr>
            <a:r>
              <a:t/>
            </a:r>
            <a:endParaRPr/>
          </a:p>
        </p:txBody>
      </p:sp>
      <p:sp>
        <p:nvSpPr>
          <p:cNvPr id="214" name="Shape 214"/>
          <p:cNvSpPr txBox="1"/>
          <p:nvPr>
            <p:ph idx="1" type="body"/>
          </p:nvPr>
        </p:nvSpPr>
        <p:spPr>
          <a:xfrm>
            <a:off x="311700" y="1229875"/>
            <a:ext cx="8520600" cy="1186500"/>
          </a:xfrm>
          <a:prstGeom prst="rect">
            <a:avLst/>
          </a:prstGeom>
        </p:spPr>
        <p:txBody>
          <a:bodyPr anchorCtr="0" anchor="t" bIns="91425" lIns="91425" rIns="91425" tIns="91425">
            <a:noAutofit/>
          </a:bodyPr>
          <a:lstStyle/>
          <a:p>
            <a:pPr indent="-228600" lvl="0" marL="457200" rtl="0">
              <a:spcBef>
                <a:spcPts val="0"/>
              </a:spcBef>
            </a:pPr>
            <a:r>
              <a:rPr lang="en-GB"/>
              <a:t>Avoid Nesting Data Structures</a:t>
            </a:r>
          </a:p>
          <a:p>
            <a:pPr indent="-228600" lvl="0" marL="457200" rtl="0">
              <a:spcBef>
                <a:spcPts val="0"/>
              </a:spcBef>
            </a:pPr>
            <a:r>
              <a:rPr lang="en-GB"/>
              <a:t>Flatten Data Structures</a:t>
            </a:r>
          </a:p>
          <a:p>
            <a:pPr indent="-228600" lvl="0" marL="457200" rtl="0">
              <a:spcBef>
                <a:spcPts val="0"/>
              </a:spcBef>
            </a:pPr>
            <a:r>
              <a:rPr lang="en-GB"/>
              <a:t>Create data that scales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0" st="0"/>
                                            </p:txEl>
                                          </p:spTgt>
                                        </p:tgtEl>
                                        <p:attrNameLst>
                                          <p:attrName>style.visibility</p:attrName>
                                        </p:attrNameLst>
                                      </p:cBhvr>
                                      <p:to>
                                        <p:strVal val="visible"/>
                                      </p:to>
                                    </p:set>
                                    <p:animEffect filter="fade" transition="in">
                                      <p:cBhvr>
                                        <p:cTn dur="1000"/>
                                        <p:tgtEl>
                                          <p:spTgt spid="2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 st="1"/>
                                            </p:txEl>
                                          </p:spTgt>
                                        </p:tgtEl>
                                        <p:attrNameLst>
                                          <p:attrName>style.visibility</p:attrName>
                                        </p:attrNameLst>
                                      </p:cBhvr>
                                      <p:to>
                                        <p:strVal val="visible"/>
                                      </p:to>
                                    </p:set>
                                    <p:animEffect filter="fade" transition="in">
                                      <p:cBhvr>
                                        <p:cTn dur="1000"/>
                                        <p:tgtEl>
                                          <p:spTgt spid="21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 st="2"/>
                                            </p:txEl>
                                          </p:spTgt>
                                        </p:tgtEl>
                                        <p:attrNameLst>
                                          <p:attrName>style.visibility</p:attrName>
                                        </p:attrNameLst>
                                      </p:cBhvr>
                                      <p:to>
                                        <p:strVal val="visible"/>
                                      </p:to>
                                    </p:set>
                                    <p:animEffect filter="fade" transition="in">
                                      <p:cBhvr>
                                        <p:cTn dur="1000"/>
                                        <p:tgtEl>
                                          <p:spTgt spid="21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8" name="Shape 218"/>
        <p:cNvGrpSpPr/>
        <p:nvPr/>
      </p:nvGrpSpPr>
      <p:grpSpPr>
        <a:xfrm>
          <a:off x="0" y="0"/>
          <a:ext cx="0" cy="0"/>
          <a:chOff x="0" y="0"/>
          <a:chExt cx="0" cy="0"/>
        </a:xfrm>
      </p:grpSpPr>
      <p:sp>
        <p:nvSpPr>
          <p:cNvPr id="219" name="Shape 219"/>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Choosing the destination</a:t>
            </a:r>
          </a:p>
        </p:txBody>
      </p:sp>
      <p:pic>
        <p:nvPicPr>
          <p:cNvPr id="220" name="Shape 220"/>
          <p:cNvPicPr preferRelativeResize="0"/>
          <p:nvPr/>
        </p:nvPicPr>
        <p:blipFill>
          <a:blip r:embed="rId3">
            <a:alphaModFix/>
          </a:blip>
          <a:stretch>
            <a:fillRect/>
          </a:stretch>
        </p:blipFill>
        <p:spPr>
          <a:xfrm>
            <a:off x="4748750" y="380525"/>
            <a:ext cx="4305300" cy="666750"/>
          </a:xfrm>
          <a:prstGeom prst="rect">
            <a:avLst/>
          </a:prstGeom>
          <a:noFill/>
          <a:ln>
            <a:noFill/>
          </a:ln>
        </p:spPr>
      </p:pic>
      <p:sp>
        <p:nvSpPr>
          <p:cNvPr id="221" name="Shape 221"/>
          <p:cNvSpPr txBox="1"/>
          <p:nvPr/>
        </p:nvSpPr>
        <p:spPr>
          <a:xfrm>
            <a:off x="214050" y="3467275"/>
            <a:ext cx="5763900" cy="1074600"/>
          </a:xfrm>
          <a:prstGeom prst="rect">
            <a:avLst/>
          </a:prstGeom>
          <a:noFill/>
          <a:ln>
            <a:noFill/>
          </a:ln>
        </p:spPr>
        <p:txBody>
          <a:bodyPr anchorCtr="0" anchor="t" bIns="91425" lIns="91425" rIns="91425" tIns="91425">
            <a:noAutofit/>
          </a:bodyPr>
          <a:lstStyle/>
          <a:p>
            <a:pPr indent="-342900" lvl="0" marL="457200" rtl="0">
              <a:spcBef>
                <a:spcPts val="0"/>
              </a:spcBef>
              <a:buClr>
                <a:schemeClr val="dk2"/>
              </a:buClr>
              <a:buSzPct val="100000"/>
              <a:buFont typeface="Roboto"/>
              <a:buChar char="●"/>
            </a:pPr>
            <a:r>
              <a:rPr lang="en-GB" sz="1800">
                <a:solidFill>
                  <a:schemeClr val="dk2"/>
                </a:solidFill>
                <a:latin typeface="Roboto"/>
                <a:ea typeface="Roboto"/>
                <a:cs typeface="Roboto"/>
                <a:sym typeface="Roboto"/>
              </a:rPr>
              <a:t>Location Aware</a:t>
            </a:r>
          </a:p>
          <a:p>
            <a:pPr indent="-342900" lvl="0" marL="457200" rtl="0">
              <a:spcBef>
                <a:spcPts val="0"/>
              </a:spcBef>
              <a:buClr>
                <a:schemeClr val="dk2"/>
              </a:buClr>
              <a:buSzPct val="100000"/>
              <a:buFont typeface="Roboto"/>
              <a:buChar char="●"/>
            </a:pPr>
            <a:r>
              <a:rPr lang="en-GB" sz="1800">
                <a:solidFill>
                  <a:schemeClr val="dk2"/>
                </a:solidFill>
                <a:latin typeface="Roboto"/>
                <a:ea typeface="Roboto"/>
                <a:cs typeface="Roboto"/>
                <a:sym typeface="Roboto"/>
              </a:rPr>
              <a:t>Global Search - Shops, Bars, Cafes etc.</a:t>
            </a:r>
          </a:p>
          <a:p>
            <a:pPr indent="-342900" lvl="0" marL="457200" rtl="0">
              <a:spcBef>
                <a:spcPts val="0"/>
              </a:spcBef>
              <a:buClr>
                <a:schemeClr val="dk2"/>
              </a:buClr>
              <a:buSzPct val="100000"/>
              <a:buFont typeface="Roboto"/>
              <a:buChar char="●"/>
            </a:pPr>
            <a:r>
              <a:rPr lang="en-GB" sz="1800">
                <a:solidFill>
                  <a:schemeClr val="dk2"/>
                </a:solidFill>
                <a:latin typeface="Roboto"/>
                <a:ea typeface="Roboto"/>
                <a:cs typeface="Roboto"/>
                <a:sym typeface="Roboto"/>
              </a:rPr>
              <a:t>Autocompletion features like on GMaps</a:t>
            </a:r>
          </a:p>
          <a:p>
            <a:pPr indent="-342900" lvl="0" marL="457200">
              <a:spcBef>
                <a:spcPts val="0"/>
              </a:spcBef>
              <a:buClr>
                <a:schemeClr val="dk2"/>
              </a:buClr>
              <a:buSzPct val="100000"/>
              <a:buFont typeface="Roboto"/>
              <a:buChar char="●"/>
            </a:pPr>
            <a:r>
              <a:rPr lang="en-GB" sz="1800">
                <a:solidFill>
                  <a:schemeClr val="dk2"/>
                </a:solidFill>
                <a:latin typeface="Roboto"/>
                <a:ea typeface="Roboto"/>
                <a:cs typeface="Roboto"/>
                <a:sym typeface="Roboto"/>
              </a:rPr>
              <a:t>Ready to use Activity and Fragment Widgets</a:t>
            </a:r>
          </a:p>
        </p:txBody>
      </p:sp>
      <p:pic>
        <p:nvPicPr>
          <p:cNvPr id="222" name="Shape 222"/>
          <p:cNvPicPr preferRelativeResize="0"/>
          <p:nvPr/>
        </p:nvPicPr>
        <p:blipFill>
          <a:blip r:embed="rId4">
            <a:alphaModFix/>
          </a:blip>
          <a:stretch>
            <a:fillRect/>
          </a:stretch>
        </p:blipFill>
        <p:spPr>
          <a:xfrm>
            <a:off x="152400" y="1100700"/>
            <a:ext cx="8839197" cy="229038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
                                            <p:txEl>
                                              <p:pRg end="0" st="0"/>
                                            </p:txEl>
                                          </p:spTgt>
                                        </p:tgtEl>
                                        <p:attrNameLst>
                                          <p:attrName>style.visibility</p:attrName>
                                        </p:attrNameLst>
                                      </p:cBhvr>
                                      <p:to>
                                        <p:strVal val="visible"/>
                                      </p:to>
                                    </p:set>
                                    <p:animEffect filter="fade" transition="in">
                                      <p:cBhvr>
                                        <p:cTn dur="1000"/>
                                        <p:tgtEl>
                                          <p:spTgt spid="2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
                                            <p:txEl>
                                              <p:pRg end="1" st="1"/>
                                            </p:txEl>
                                          </p:spTgt>
                                        </p:tgtEl>
                                        <p:attrNameLst>
                                          <p:attrName>style.visibility</p:attrName>
                                        </p:attrNameLst>
                                      </p:cBhvr>
                                      <p:to>
                                        <p:strVal val="visible"/>
                                      </p:to>
                                    </p:set>
                                    <p:animEffect filter="fade" transition="in">
                                      <p:cBhvr>
                                        <p:cTn dur="1000"/>
                                        <p:tgtEl>
                                          <p:spTgt spid="2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
                                            <p:txEl>
                                              <p:pRg end="2" st="2"/>
                                            </p:txEl>
                                          </p:spTgt>
                                        </p:tgtEl>
                                        <p:attrNameLst>
                                          <p:attrName>style.visibility</p:attrName>
                                        </p:attrNameLst>
                                      </p:cBhvr>
                                      <p:to>
                                        <p:strVal val="visible"/>
                                      </p:to>
                                    </p:set>
                                    <p:animEffect filter="fade" transition="in">
                                      <p:cBhvr>
                                        <p:cTn dur="1000"/>
                                        <p:tgtEl>
                                          <p:spTgt spid="22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
                                            <p:txEl>
                                              <p:pRg end="3" st="3"/>
                                            </p:txEl>
                                          </p:spTgt>
                                        </p:tgtEl>
                                        <p:attrNameLst>
                                          <p:attrName>style.visibility</p:attrName>
                                        </p:attrNameLst>
                                      </p:cBhvr>
                                      <p:to>
                                        <p:strVal val="visible"/>
                                      </p:to>
                                    </p:set>
                                    <p:animEffect filter="fade" transition="in">
                                      <p:cBhvr>
                                        <p:cTn dur="1000"/>
                                        <p:tgtEl>
                                          <p:spTgt spid="22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6" name="Shape 226"/>
        <p:cNvGrpSpPr/>
        <p:nvPr/>
      </p:nvGrpSpPr>
      <p:grpSpPr>
        <a:xfrm>
          <a:off x="0" y="0"/>
          <a:ext cx="0" cy="0"/>
          <a:chOff x="0" y="0"/>
          <a:chExt cx="0" cy="0"/>
        </a:xfrm>
      </p:grpSpPr>
      <p:sp>
        <p:nvSpPr>
          <p:cNvPr id="227" name="Shape 227" title="ac-fragment-demo-overlay.mp4"/>
          <p:cNvSpPr/>
          <p:nvPr/>
        </p:nvSpPr>
        <p:spPr>
          <a:xfrm>
            <a:off x="5437600" y="194224"/>
            <a:ext cx="4150250" cy="4315650"/>
          </a:xfrm>
          <a:prstGeom prst="rect">
            <a:avLst/>
          </a:prstGeom>
          <a:blipFill>
            <a:blip r:embed="rId3">
              <a:alphaModFix/>
            </a:blip>
            <a:stretch>
              <a:fillRect/>
            </a:stretch>
          </a:blipFill>
          <a:ln>
            <a:noFill/>
          </a:ln>
        </p:spPr>
      </p:sp>
      <p:pic>
        <p:nvPicPr>
          <p:cNvPr id="228" name="Shape 228"/>
          <p:cNvPicPr preferRelativeResize="0"/>
          <p:nvPr/>
        </p:nvPicPr>
        <p:blipFill>
          <a:blip r:embed="rId4">
            <a:alphaModFix/>
          </a:blip>
          <a:stretch>
            <a:fillRect/>
          </a:stretch>
        </p:blipFill>
        <p:spPr>
          <a:xfrm>
            <a:off x="92950" y="194225"/>
            <a:ext cx="5344650" cy="43156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2" name="Shape 232"/>
        <p:cNvGrpSpPr/>
        <p:nvPr/>
      </p:nvGrpSpPr>
      <p:grpSpPr>
        <a:xfrm>
          <a:off x="0" y="0"/>
          <a:ext cx="0" cy="0"/>
          <a:chOff x="0" y="0"/>
          <a:chExt cx="0" cy="0"/>
        </a:xfrm>
      </p:grpSpPr>
      <p:sp>
        <p:nvSpPr>
          <p:cNvPr id="233" name="Shape 233"/>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Finding your way...</a:t>
            </a:r>
          </a:p>
        </p:txBody>
      </p:sp>
      <p:sp>
        <p:nvSpPr>
          <p:cNvPr id="234" name="Shape 234"/>
          <p:cNvSpPr txBox="1"/>
          <p:nvPr/>
        </p:nvSpPr>
        <p:spPr>
          <a:xfrm>
            <a:off x="311700" y="1080550"/>
            <a:ext cx="5432100" cy="453000"/>
          </a:xfrm>
          <a:prstGeom prst="rect">
            <a:avLst/>
          </a:prstGeom>
          <a:noFill/>
          <a:ln>
            <a:noFill/>
          </a:ln>
        </p:spPr>
        <p:txBody>
          <a:bodyPr anchorCtr="0" anchor="t" bIns="91425" lIns="91425" rIns="91425" tIns="91425">
            <a:noAutofit/>
          </a:bodyPr>
          <a:lstStyle/>
          <a:p>
            <a:pPr lvl="0">
              <a:spcBef>
                <a:spcPts val="0"/>
              </a:spcBef>
              <a:buNone/>
            </a:pPr>
            <a:r>
              <a:rPr lang="en-GB" sz="1800">
                <a:solidFill>
                  <a:schemeClr val="dk2"/>
                </a:solidFill>
                <a:latin typeface="Roboto"/>
                <a:ea typeface="Roboto"/>
                <a:cs typeface="Roboto"/>
                <a:sym typeface="Roboto"/>
              </a:rPr>
              <a:t>Using Google Maps Web Services &gt; Directions API</a:t>
            </a:r>
          </a:p>
        </p:txBody>
      </p:sp>
      <p:pic>
        <p:nvPicPr>
          <p:cNvPr id="235" name="Shape 235"/>
          <p:cNvPicPr preferRelativeResize="0"/>
          <p:nvPr/>
        </p:nvPicPr>
        <p:blipFill>
          <a:blip r:embed="rId3">
            <a:alphaModFix/>
          </a:blip>
          <a:stretch>
            <a:fillRect/>
          </a:stretch>
        </p:blipFill>
        <p:spPr>
          <a:xfrm>
            <a:off x="461675" y="1983987"/>
            <a:ext cx="3975650" cy="1175525"/>
          </a:xfrm>
          <a:prstGeom prst="rect">
            <a:avLst/>
          </a:prstGeom>
          <a:noFill/>
          <a:ln>
            <a:noFill/>
          </a:ln>
        </p:spPr>
      </p:pic>
      <p:pic>
        <p:nvPicPr>
          <p:cNvPr id="236" name="Shape 236"/>
          <p:cNvPicPr preferRelativeResize="0"/>
          <p:nvPr/>
        </p:nvPicPr>
        <p:blipFill>
          <a:blip r:embed="rId4">
            <a:alphaModFix/>
          </a:blip>
          <a:stretch>
            <a:fillRect/>
          </a:stretch>
        </p:blipFill>
        <p:spPr>
          <a:xfrm>
            <a:off x="4817999" y="1629575"/>
            <a:ext cx="4061000" cy="1884349"/>
          </a:xfrm>
          <a:prstGeom prst="rect">
            <a:avLst/>
          </a:prstGeom>
          <a:noFill/>
          <a:ln>
            <a:noFill/>
          </a:ln>
        </p:spPr>
      </p:pic>
      <p:sp>
        <p:nvSpPr>
          <p:cNvPr id="237" name="Shape 237"/>
          <p:cNvSpPr txBox="1"/>
          <p:nvPr/>
        </p:nvSpPr>
        <p:spPr>
          <a:xfrm>
            <a:off x="159300" y="3648300"/>
            <a:ext cx="7226700" cy="885000"/>
          </a:xfrm>
          <a:prstGeom prst="rect">
            <a:avLst/>
          </a:prstGeom>
          <a:noFill/>
          <a:ln>
            <a:noFill/>
          </a:ln>
        </p:spPr>
        <p:txBody>
          <a:bodyPr anchorCtr="0" anchor="t" bIns="91425" lIns="91425" rIns="91425" tIns="91425">
            <a:noAutofit/>
          </a:bodyPr>
          <a:lstStyle/>
          <a:p>
            <a:pPr lvl="0">
              <a:spcBef>
                <a:spcPts val="0"/>
              </a:spcBef>
              <a:buNone/>
            </a:pPr>
            <a:r>
              <a:rPr lang="en-GB" sz="1800">
                <a:solidFill>
                  <a:schemeClr val="dk2"/>
                </a:solidFill>
                <a:latin typeface="Roboto"/>
                <a:ea typeface="Roboto"/>
                <a:cs typeface="Roboto"/>
                <a:sym typeface="Roboto"/>
              </a:rPr>
              <a:t>Iterate through all the legs and add up the duration values to get estimated travel time.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1" name="Shape 241"/>
        <p:cNvGrpSpPr/>
        <p:nvPr/>
      </p:nvGrpSpPr>
      <p:grpSpPr>
        <a:xfrm>
          <a:off x="0" y="0"/>
          <a:ext cx="0" cy="0"/>
          <a:chOff x="0" y="0"/>
          <a:chExt cx="0" cy="0"/>
        </a:xfrm>
      </p:grpSpPr>
      <p:pic>
        <p:nvPicPr>
          <p:cNvPr id="242" name="Shape 242"/>
          <p:cNvPicPr preferRelativeResize="0"/>
          <p:nvPr/>
        </p:nvPicPr>
        <p:blipFill>
          <a:blip r:embed="rId3">
            <a:alphaModFix/>
          </a:blip>
          <a:stretch>
            <a:fillRect/>
          </a:stretch>
        </p:blipFill>
        <p:spPr>
          <a:xfrm>
            <a:off x="6413574" y="254550"/>
            <a:ext cx="2513999" cy="4469323"/>
          </a:xfrm>
          <a:prstGeom prst="rect">
            <a:avLst/>
          </a:prstGeom>
          <a:noFill/>
          <a:ln>
            <a:noFill/>
          </a:ln>
        </p:spPr>
      </p:pic>
      <p:sp>
        <p:nvSpPr>
          <p:cNvPr id="243" name="Shape 243"/>
          <p:cNvSpPr txBox="1"/>
          <p:nvPr>
            <p:ph type="title"/>
          </p:nvPr>
        </p:nvSpPr>
        <p:spPr>
          <a:xfrm>
            <a:off x="311700" y="410000"/>
            <a:ext cx="8520600" cy="607800"/>
          </a:xfrm>
          <a:prstGeom prst="rect">
            <a:avLst/>
          </a:prstGeom>
        </p:spPr>
        <p:txBody>
          <a:bodyPr anchorCtr="0" anchor="t" bIns="91425" lIns="91425" rIns="91425" tIns="91425">
            <a:noAutofit/>
          </a:bodyPr>
          <a:lstStyle/>
          <a:p>
            <a:pPr lvl="0" rtl="0">
              <a:spcBef>
                <a:spcPts val="0"/>
              </a:spcBef>
              <a:buNone/>
            </a:pPr>
            <a:r>
              <a:rPr lang="en-GB"/>
              <a:t>Displaying the route</a:t>
            </a:r>
          </a:p>
        </p:txBody>
      </p:sp>
      <p:sp>
        <p:nvSpPr>
          <p:cNvPr id="244" name="Shape 244"/>
          <p:cNvSpPr txBox="1"/>
          <p:nvPr/>
        </p:nvSpPr>
        <p:spPr>
          <a:xfrm>
            <a:off x="425625" y="2948800"/>
            <a:ext cx="5186700" cy="1628400"/>
          </a:xfrm>
          <a:prstGeom prst="rect">
            <a:avLst/>
          </a:prstGeom>
          <a:noFill/>
          <a:ln>
            <a:noFill/>
          </a:ln>
        </p:spPr>
        <p:txBody>
          <a:bodyPr anchorCtr="0" anchor="t" bIns="91425" lIns="91425" rIns="91425" tIns="91425">
            <a:noAutofit/>
          </a:bodyPr>
          <a:lstStyle/>
          <a:p>
            <a:pPr indent="-342900" lvl="0" marL="457200" rtl="0">
              <a:spcBef>
                <a:spcPts val="0"/>
              </a:spcBef>
              <a:buClr>
                <a:schemeClr val="dk2"/>
              </a:buClr>
              <a:buSzPct val="100000"/>
              <a:buFont typeface="Roboto"/>
              <a:buChar char="●"/>
            </a:pPr>
            <a:r>
              <a:rPr lang="en-GB" sz="1800">
                <a:solidFill>
                  <a:schemeClr val="dk2"/>
                </a:solidFill>
                <a:latin typeface="Roboto"/>
                <a:ea typeface="Roboto"/>
                <a:cs typeface="Roboto"/>
                <a:sym typeface="Roboto"/>
              </a:rPr>
              <a:t>Encoded Polyline in response</a:t>
            </a:r>
          </a:p>
          <a:p>
            <a:pPr indent="-342900" lvl="0" marL="457200" rtl="0">
              <a:spcBef>
                <a:spcPts val="0"/>
              </a:spcBef>
              <a:buClr>
                <a:schemeClr val="dk2"/>
              </a:buClr>
              <a:buSzPct val="100000"/>
              <a:buFont typeface="Roboto"/>
              <a:buChar char="●"/>
            </a:pPr>
            <a:r>
              <a:rPr lang="en-GB" sz="1800">
                <a:solidFill>
                  <a:schemeClr val="dk2"/>
                </a:solidFill>
                <a:latin typeface="Roboto"/>
                <a:ea typeface="Roboto"/>
                <a:cs typeface="Roboto"/>
                <a:sym typeface="Roboto"/>
              </a:rPr>
              <a:t>Easily decode the Polyline to get LatLng Object</a:t>
            </a:r>
          </a:p>
          <a:p>
            <a:pPr indent="-342900" lvl="0" marL="457200">
              <a:spcBef>
                <a:spcPts val="0"/>
              </a:spcBef>
              <a:buClr>
                <a:schemeClr val="dk2"/>
              </a:buClr>
              <a:buSzPct val="100000"/>
              <a:buFont typeface="Roboto"/>
              <a:buChar char="●"/>
            </a:pPr>
            <a:r>
              <a:rPr lang="en-GB" sz="1800">
                <a:solidFill>
                  <a:schemeClr val="dk2"/>
                </a:solidFill>
                <a:latin typeface="Roboto"/>
                <a:ea typeface="Roboto"/>
                <a:cs typeface="Roboto"/>
                <a:sym typeface="Roboto"/>
              </a:rPr>
              <a:t>Plot the route using PolyLineOptions of the Google Maps API on Android</a:t>
            </a:r>
          </a:p>
        </p:txBody>
      </p:sp>
      <p:sp>
        <p:nvSpPr>
          <p:cNvPr id="245" name="Shape 245"/>
          <p:cNvSpPr txBox="1"/>
          <p:nvPr/>
        </p:nvSpPr>
        <p:spPr>
          <a:xfrm>
            <a:off x="425625" y="1205875"/>
            <a:ext cx="5569200" cy="1628400"/>
          </a:xfrm>
          <a:prstGeom prst="rect">
            <a:avLst/>
          </a:prstGeom>
          <a:noFill/>
          <a:ln>
            <a:noFill/>
          </a:ln>
        </p:spPr>
        <p:txBody>
          <a:bodyPr anchorCtr="0" anchor="ctr" bIns="91425" lIns="91425" rIns="91425" tIns="91425">
            <a:noAutofit/>
          </a:bodyPr>
          <a:lstStyle/>
          <a:p>
            <a:pPr lvl="0" rtl="0">
              <a:lnSpc>
                <a:spcPct val="142857"/>
              </a:lnSpc>
              <a:spcBef>
                <a:spcPts val="1200"/>
              </a:spcBef>
              <a:spcAft>
                <a:spcPts val="1200"/>
              </a:spcAft>
              <a:buNone/>
            </a:pPr>
            <a:r>
              <a:rPr lang="en-GB">
                <a:solidFill>
                  <a:srgbClr val="0D904F"/>
                </a:solidFill>
                <a:highlight>
                  <a:srgbClr val="F7F7F7"/>
                </a:highlight>
                <a:latin typeface="Verdana"/>
                <a:ea typeface="Verdana"/>
                <a:cs typeface="Verdana"/>
                <a:sym typeface="Verdana"/>
              </a:rPr>
              <a:t>"overview_polyline"</a:t>
            </a:r>
            <a:r>
              <a:rPr lang="en-GB">
                <a:solidFill>
                  <a:srgbClr val="37474F"/>
                </a:solidFill>
                <a:highlight>
                  <a:srgbClr val="F7F7F7"/>
                </a:highlight>
                <a:latin typeface="Verdana"/>
                <a:ea typeface="Verdana"/>
                <a:cs typeface="Verdana"/>
                <a:sym typeface="Verdana"/>
              </a:rPr>
              <a:t>:{</a:t>
            </a:r>
            <a:r>
              <a:rPr lang="en-GB">
                <a:solidFill>
                  <a:srgbClr val="0D904F"/>
                </a:solidFill>
                <a:highlight>
                  <a:srgbClr val="F7F7F7"/>
                </a:highlight>
                <a:latin typeface="Verdana"/>
                <a:ea typeface="Verdana"/>
                <a:cs typeface="Verdana"/>
                <a:sym typeface="Verdana"/>
              </a:rPr>
              <a:t>"points"</a:t>
            </a:r>
            <a:r>
              <a:rPr lang="en-GB">
                <a:solidFill>
                  <a:srgbClr val="37474F"/>
                </a:solidFill>
                <a:highlight>
                  <a:srgbClr val="F7F7F7"/>
                </a:highlight>
                <a:latin typeface="Verdana"/>
                <a:ea typeface="Verdana"/>
                <a:cs typeface="Verdana"/>
                <a:sym typeface="Verdana"/>
              </a:rPr>
              <a:t>:</a:t>
            </a:r>
            <a:r>
              <a:rPr lang="en-GB">
                <a:solidFill>
                  <a:srgbClr val="0D904F"/>
                </a:solidFill>
                <a:highlight>
                  <a:srgbClr val="F7F7F7"/>
                </a:highlight>
                <a:latin typeface="Verdana"/>
                <a:ea typeface="Verdana"/>
                <a:cs typeface="Verdana"/>
                <a:sym typeface="Verdana"/>
              </a:rPr>
              <a:t>"knaChDeBlDiAdD}{GvM_DjFkBzBsB`BqDhBaEfAsTvEmEr@iCr@qDrAiFnCcEzCaE~D_@JmFdGQDwBvCeErEoD|BcFjC}DbEuD~D`@Zr@h@?d@Wr@}@vAgCbEaHfMqA`Cy@dAg@bAO`@gCi@w@W</a:t>
            </a:r>
            <a:r>
              <a:rPr lang="en-GB">
                <a:solidFill>
                  <a:srgbClr val="0D904F"/>
                </a:solidFill>
                <a:highlight>
                  <a:srgbClr val="F7F7F7"/>
                </a:highlight>
                <a:latin typeface="Verdana"/>
                <a:ea typeface="Verdana"/>
                <a:cs typeface="Verdana"/>
                <a:sym typeface="Verdana"/>
              </a:rPr>
              <a:t>"</a:t>
            </a:r>
            <a:r>
              <a:rPr lang="en-GB">
                <a:solidFill>
                  <a:srgbClr val="37474F"/>
                </a:solidFill>
                <a:highlight>
                  <a:srgbClr val="F7F7F7"/>
                </a:highlight>
                <a:latin typeface="Verdana"/>
                <a:ea typeface="Verdana"/>
                <a:cs typeface="Verdana"/>
                <a:sym typeface="Verdana"/>
              </a:rPr>
              <a:t>}</a:t>
            </a:r>
            <a:r>
              <a:rPr lang="en-GB">
                <a:solidFill>
                  <a:srgbClr val="37474F"/>
                </a:solidFill>
                <a:highlight>
                  <a:srgbClr val="F7F7F7"/>
                </a:highlight>
                <a:latin typeface="Verdana"/>
                <a:ea typeface="Verdana"/>
                <a:cs typeface="Verdana"/>
                <a:sym typeface="Verdana"/>
              </a:rPr>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0" st="0"/>
                                            </p:txEl>
                                          </p:spTgt>
                                        </p:tgtEl>
                                        <p:attrNameLst>
                                          <p:attrName>style.visibility</p:attrName>
                                        </p:attrNameLst>
                                      </p:cBhvr>
                                      <p:to>
                                        <p:strVal val="visible"/>
                                      </p:to>
                                    </p:set>
                                    <p:animEffect filter="fade" transition="in">
                                      <p:cBhvr>
                                        <p:cTn dur="1000"/>
                                        <p:tgtEl>
                                          <p:spTgt spid="24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1" st="1"/>
                                            </p:txEl>
                                          </p:spTgt>
                                        </p:tgtEl>
                                        <p:attrNameLst>
                                          <p:attrName>style.visibility</p:attrName>
                                        </p:attrNameLst>
                                      </p:cBhvr>
                                      <p:to>
                                        <p:strVal val="visible"/>
                                      </p:to>
                                    </p:set>
                                    <p:animEffect filter="fade" transition="in">
                                      <p:cBhvr>
                                        <p:cTn dur="1000"/>
                                        <p:tgtEl>
                                          <p:spTgt spid="24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2" st="2"/>
                                            </p:txEl>
                                          </p:spTgt>
                                        </p:tgtEl>
                                        <p:attrNameLst>
                                          <p:attrName>style.visibility</p:attrName>
                                        </p:attrNameLst>
                                      </p:cBhvr>
                                      <p:to>
                                        <p:strVal val="visible"/>
                                      </p:to>
                                    </p:set>
                                    <p:animEffect filter="fade" transition="in">
                                      <p:cBhvr>
                                        <p:cTn dur="1000"/>
                                        <p:tgtEl>
                                          <p:spTgt spid="24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9" name="Shape 249"/>
        <p:cNvGrpSpPr/>
        <p:nvPr/>
      </p:nvGrpSpPr>
      <p:grpSpPr>
        <a:xfrm>
          <a:off x="0" y="0"/>
          <a:ext cx="0" cy="0"/>
          <a:chOff x="0" y="0"/>
          <a:chExt cx="0" cy="0"/>
        </a:xfrm>
      </p:grpSpPr>
      <p:sp>
        <p:nvSpPr>
          <p:cNvPr id="250" name="Shape 250"/>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Hosting &amp; Storage</a:t>
            </a:r>
          </a:p>
        </p:txBody>
      </p:sp>
      <p:sp>
        <p:nvSpPr>
          <p:cNvPr id="251" name="Shape 251"/>
          <p:cNvSpPr txBox="1"/>
          <p:nvPr>
            <p:ph idx="1" type="body"/>
          </p:nvPr>
        </p:nvSpPr>
        <p:spPr>
          <a:xfrm>
            <a:off x="369800" y="1113675"/>
            <a:ext cx="8520600" cy="2209200"/>
          </a:xfrm>
          <a:prstGeom prst="rect">
            <a:avLst/>
          </a:prstGeom>
        </p:spPr>
        <p:txBody>
          <a:bodyPr anchorCtr="0" anchor="t" bIns="91425" lIns="91425" rIns="91425" tIns="91425">
            <a:noAutofit/>
          </a:bodyPr>
          <a:lstStyle/>
          <a:p>
            <a:pPr indent="-228600" lvl="0" marL="457200" rtl="0">
              <a:spcBef>
                <a:spcPts val="0"/>
              </a:spcBef>
            </a:pPr>
            <a:r>
              <a:rPr lang="en-GB"/>
              <a:t>Easy File Storage</a:t>
            </a:r>
          </a:p>
          <a:p>
            <a:pPr indent="-228600" lvl="0" marL="457200" rtl="0">
              <a:spcBef>
                <a:spcPts val="0"/>
              </a:spcBef>
            </a:pPr>
            <a:r>
              <a:rPr lang="en-GB"/>
              <a:t>Serve Static Assets</a:t>
            </a:r>
          </a:p>
          <a:p>
            <a:pPr indent="-228600" lvl="0" marL="457200" rtl="0">
              <a:spcBef>
                <a:spcPts val="0"/>
              </a:spcBef>
            </a:pPr>
            <a:r>
              <a:rPr lang="en-GB"/>
              <a:t>Handles poor connectivity</a:t>
            </a:r>
          </a:p>
          <a:p>
            <a:pPr indent="-228600" lvl="0" marL="457200" rtl="0">
              <a:spcBef>
                <a:spcPts val="0"/>
              </a:spcBef>
            </a:pPr>
            <a:r>
              <a:rPr lang="en-GB"/>
              <a:t>Backed by &amp; accessible from Google Cloud Storage</a:t>
            </a:r>
          </a:p>
          <a:p>
            <a:pPr indent="-228600" lvl="0" marL="457200" rtl="0">
              <a:spcBef>
                <a:spcPts val="0"/>
              </a:spcBef>
            </a:pPr>
            <a:r>
              <a:rPr lang="en-GB"/>
              <a:t>Support for Images &amp; Videos too</a:t>
            </a:r>
          </a:p>
          <a:p>
            <a:pPr indent="-228600" lvl="0" marL="457200" rtl="0">
              <a:spcBef>
                <a:spcPts val="0"/>
              </a:spcBef>
            </a:pPr>
            <a:r>
              <a:rPr lang="en-GB"/>
              <a:t>SSL Encryption by default </a:t>
            </a:r>
          </a:p>
        </p:txBody>
      </p:sp>
      <p:pic>
        <p:nvPicPr>
          <p:cNvPr id="252" name="Shape 252"/>
          <p:cNvPicPr preferRelativeResize="0"/>
          <p:nvPr/>
        </p:nvPicPr>
        <p:blipFill>
          <a:blip r:embed="rId3">
            <a:alphaModFix/>
          </a:blip>
          <a:stretch>
            <a:fillRect/>
          </a:stretch>
        </p:blipFill>
        <p:spPr>
          <a:xfrm>
            <a:off x="152400" y="3246674"/>
            <a:ext cx="8839200" cy="58928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0" st="0"/>
                                            </p:txEl>
                                          </p:spTgt>
                                        </p:tgtEl>
                                        <p:attrNameLst>
                                          <p:attrName>style.visibility</p:attrName>
                                        </p:attrNameLst>
                                      </p:cBhvr>
                                      <p:to>
                                        <p:strVal val="visible"/>
                                      </p:to>
                                    </p:set>
                                    <p:animEffect filter="fade" transition="in">
                                      <p:cBhvr>
                                        <p:cTn dur="1000"/>
                                        <p:tgtEl>
                                          <p:spTgt spid="2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1" st="1"/>
                                            </p:txEl>
                                          </p:spTgt>
                                        </p:tgtEl>
                                        <p:attrNameLst>
                                          <p:attrName>style.visibility</p:attrName>
                                        </p:attrNameLst>
                                      </p:cBhvr>
                                      <p:to>
                                        <p:strVal val="visible"/>
                                      </p:to>
                                    </p:set>
                                    <p:animEffect filter="fade" transition="in">
                                      <p:cBhvr>
                                        <p:cTn dur="1000"/>
                                        <p:tgtEl>
                                          <p:spTgt spid="2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2" st="2"/>
                                            </p:txEl>
                                          </p:spTgt>
                                        </p:tgtEl>
                                        <p:attrNameLst>
                                          <p:attrName>style.visibility</p:attrName>
                                        </p:attrNameLst>
                                      </p:cBhvr>
                                      <p:to>
                                        <p:strVal val="visible"/>
                                      </p:to>
                                    </p:set>
                                    <p:animEffect filter="fade" transition="in">
                                      <p:cBhvr>
                                        <p:cTn dur="1000"/>
                                        <p:tgtEl>
                                          <p:spTgt spid="2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3" st="3"/>
                                            </p:txEl>
                                          </p:spTgt>
                                        </p:tgtEl>
                                        <p:attrNameLst>
                                          <p:attrName>style.visibility</p:attrName>
                                        </p:attrNameLst>
                                      </p:cBhvr>
                                      <p:to>
                                        <p:strVal val="visible"/>
                                      </p:to>
                                    </p:set>
                                    <p:animEffect filter="fade" transition="in">
                                      <p:cBhvr>
                                        <p:cTn dur="1000"/>
                                        <p:tgtEl>
                                          <p:spTgt spid="25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4" st="4"/>
                                            </p:txEl>
                                          </p:spTgt>
                                        </p:tgtEl>
                                        <p:attrNameLst>
                                          <p:attrName>style.visibility</p:attrName>
                                        </p:attrNameLst>
                                      </p:cBhvr>
                                      <p:to>
                                        <p:strVal val="visible"/>
                                      </p:to>
                                    </p:set>
                                    <p:animEffect filter="fade" transition="in">
                                      <p:cBhvr>
                                        <p:cTn dur="1000"/>
                                        <p:tgtEl>
                                          <p:spTgt spid="25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5" st="5"/>
                                            </p:txEl>
                                          </p:spTgt>
                                        </p:tgtEl>
                                        <p:attrNameLst>
                                          <p:attrName>style.visibility</p:attrName>
                                        </p:attrNameLst>
                                      </p:cBhvr>
                                      <p:to>
                                        <p:strVal val="visible"/>
                                      </p:to>
                                    </p:set>
                                    <p:animEffect filter="fade" transition="in">
                                      <p:cBhvr>
                                        <p:cTn dur="1000"/>
                                        <p:tgtEl>
                                          <p:spTgt spid="25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2" name="Shape 92"/>
        <p:cNvGrpSpPr/>
        <p:nvPr/>
      </p:nvGrpSpPr>
      <p:grpSpPr>
        <a:xfrm>
          <a:off x="0" y="0"/>
          <a:ext cx="0" cy="0"/>
          <a:chOff x="0" y="0"/>
          <a:chExt cx="0" cy="0"/>
        </a:xfrm>
      </p:grpSpPr>
      <p:sp>
        <p:nvSpPr>
          <p:cNvPr id="93" name="Shape 93"/>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Agenda</a:t>
            </a:r>
          </a:p>
        </p:txBody>
      </p:sp>
      <p:pic>
        <p:nvPicPr>
          <p:cNvPr id="94" name="Shape 94"/>
          <p:cNvPicPr preferRelativeResize="0"/>
          <p:nvPr/>
        </p:nvPicPr>
        <p:blipFill>
          <a:blip r:embed="rId3">
            <a:alphaModFix/>
          </a:blip>
          <a:stretch>
            <a:fillRect/>
          </a:stretch>
        </p:blipFill>
        <p:spPr>
          <a:xfrm>
            <a:off x="615914" y="2358025"/>
            <a:ext cx="906349" cy="1244125"/>
          </a:xfrm>
          <a:prstGeom prst="rect">
            <a:avLst/>
          </a:prstGeom>
          <a:noFill/>
          <a:ln>
            <a:noFill/>
          </a:ln>
        </p:spPr>
      </p:pic>
      <p:sp>
        <p:nvSpPr>
          <p:cNvPr id="95" name="Shape 95"/>
          <p:cNvSpPr txBox="1"/>
          <p:nvPr/>
        </p:nvSpPr>
        <p:spPr>
          <a:xfrm>
            <a:off x="311700" y="1522925"/>
            <a:ext cx="3310200" cy="386100"/>
          </a:xfrm>
          <a:prstGeom prst="rect">
            <a:avLst/>
          </a:prstGeom>
          <a:noFill/>
          <a:ln>
            <a:noFill/>
          </a:ln>
        </p:spPr>
        <p:txBody>
          <a:bodyPr anchorCtr="0" anchor="t" bIns="91425" lIns="91425" rIns="91425" tIns="91425">
            <a:noAutofit/>
          </a:bodyPr>
          <a:lstStyle/>
          <a:p>
            <a:pPr lvl="0">
              <a:spcBef>
                <a:spcPts val="0"/>
              </a:spcBef>
              <a:buNone/>
            </a:pPr>
            <a:r>
              <a:rPr lang="en-GB" sz="1800">
                <a:solidFill>
                  <a:schemeClr val="dk2"/>
                </a:solidFill>
                <a:latin typeface="Roboto"/>
                <a:ea typeface="Roboto"/>
                <a:cs typeface="Roboto"/>
                <a:sym typeface="Roboto"/>
              </a:rPr>
              <a:t>A Deep Dive into</a:t>
            </a:r>
          </a:p>
        </p:txBody>
      </p:sp>
      <p:sp>
        <p:nvSpPr>
          <p:cNvPr id="96" name="Shape 96"/>
          <p:cNvSpPr txBox="1"/>
          <p:nvPr/>
        </p:nvSpPr>
        <p:spPr>
          <a:xfrm>
            <a:off x="3137825" y="1494725"/>
            <a:ext cx="1912200" cy="386100"/>
          </a:xfrm>
          <a:prstGeom prst="rect">
            <a:avLst/>
          </a:prstGeom>
          <a:noFill/>
          <a:ln>
            <a:noFill/>
          </a:ln>
        </p:spPr>
        <p:txBody>
          <a:bodyPr anchorCtr="0" anchor="t" bIns="91425" lIns="91425" rIns="91425" tIns="91425">
            <a:noAutofit/>
          </a:bodyPr>
          <a:lstStyle/>
          <a:p>
            <a:pPr lvl="0">
              <a:spcBef>
                <a:spcPts val="0"/>
              </a:spcBef>
              <a:buNone/>
            </a:pPr>
            <a:r>
              <a:rPr lang="en-GB" sz="1800">
                <a:solidFill>
                  <a:schemeClr val="dk2"/>
                </a:solidFill>
                <a:latin typeface="Roboto"/>
                <a:ea typeface="Roboto"/>
                <a:cs typeface="Roboto"/>
                <a:sym typeface="Roboto"/>
              </a:rPr>
              <a:t>A Glance over</a:t>
            </a:r>
          </a:p>
        </p:txBody>
      </p:sp>
      <p:pic>
        <p:nvPicPr>
          <p:cNvPr id="97" name="Shape 97"/>
          <p:cNvPicPr preferRelativeResize="0"/>
          <p:nvPr/>
        </p:nvPicPr>
        <p:blipFill>
          <a:blip r:embed="rId4">
            <a:alphaModFix/>
          </a:blip>
          <a:stretch>
            <a:fillRect/>
          </a:stretch>
        </p:blipFill>
        <p:spPr>
          <a:xfrm>
            <a:off x="2693850" y="1997375"/>
            <a:ext cx="2769774" cy="428950"/>
          </a:xfrm>
          <a:prstGeom prst="rect">
            <a:avLst/>
          </a:prstGeom>
          <a:noFill/>
          <a:ln>
            <a:noFill/>
          </a:ln>
        </p:spPr>
      </p:pic>
      <p:pic>
        <p:nvPicPr>
          <p:cNvPr descr="latest" id="98" name="Shape 98"/>
          <p:cNvPicPr preferRelativeResize="0"/>
          <p:nvPr/>
        </p:nvPicPr>
        <p:blipFill>
          <a:blip r:embed="rId5">
            <a:alphaModFix/>
          </a:blip>
          <a:stretch>
            <a:fillRect/>
          </a:stretch>
        </p:blipFill>
        <p:spPr>
          <a:xfrm>
            <a:off x="2952475" y="2624850"/>
            <a:ext cx="726974" cy="726974"/>
          </a:xfrm>
          <a:prstGeom prst="rect">
            <a:avLst/>
          </a:prstGeom>
          <a:noFill/>
          <a:ln>
            <a:noFill/>
          </a:ln>
        </p:spPr>
      </p:pic>
      <p:pic>
        <p:nvPicPr>
          <p:cNvPr descr="8tkGRiXPjVrJCVY7BFoBZWMoJ0qgpKW655Qq4g_EpNabMNbylZ-QR7OkGubxiuaS2JC-kJeCxNJEOZ-sDbF22slH8WSzdA=s688" id="99" name="Shape 99"/>
          <p:cNvPicPr preferRelativeResize="0"/>
          <p:nvPr/>
        </p:nvPicPr>
        <p:blipFill>
          <a:blip r:embed="rId6">
            <a:alphaModFix/>
          </a:blip>
          <a:stretch>
            <a:fillRect/>
          </a:stretch>
        </p:blipFill>
        <p:spPr>
          <a:xfrm>
            <a:off x="4072381" y="2688237"/>
            <a:ext cx="1153168" cy="651999"/>
          </a:xfrm>
          <a:prstGeom prst="rect">
            <a:avLst/>
          </a:prstGeom>
          <a:noFill/>
          <a:ln>
            <a:noFill/>
          </a:ln>
        </p:spPr>
      </p:pic>
      <p:pic>
        <p:nvPicPr>
          <p:cNvPr descr="9HrssVOSiVOQEk9Zr3JtrnIKz8ucpJUwpiqM1UMljFzySUE3Mz3d0zuigvS28t7sVPtz7VeQLSXDXAh0llI1oZnXmkBeEQ=s1376" id="100" name="Shape 100"/>
          <p:cNvPicPr preferRelativeResize="0"/>
          <p:nvPr/>
        </p:nvPicPr>
        <p:blipFill>
          <a:blip r:embed="rId7">
            <a:alphaModFix/>
          </a:blip>
          <a:stretch>
            <a:fillRect/>
          </a:stretch>
        </p:blipFill>
        <p:spPr>
          <a:xfrm>
            <a:off x="3425399" y="3602144"/>
            <a:ext cx="1153175" cy="651230"/>
          </a:xfrm>
          <a:prstGeom prst="rect">
            <a:avLst/>
          </a:prstGeom>
          <a:noFill/>
          <a:ln>
            <a:noFill/>
          </a:ln>
        </p:spPr>
      </p:pic>
      <p:pic>
        <p:nvPicPr>
          <p:cNvPr descr="ANDROID.png" id="101" name="Shape 101"/>
          <p:cNvPicPr preferRelativeResize="0"/>
          <p:nvPr/>
        </p:nvPicPr>
        <p:blipFill>
          <a:blip r:embed="rId8">
            <a:alphaModFix/>
          </a:blip>
          <a:stretch>
            <a:fillRect/>
          </a:stretch>
        </p:blipFill>
        <p:spPr>
          <a:xfrm>
            <a:off x="7030475" y="2229062"/>
            <a:ext cx="1414276" cy="1412524"/>
          </a:xfrm>
          <a:prstGeom prst="rect">
            <a:avLst/>
          </a:prstGeom>
          <a:noFill/>
          <a:ln>
            <a:noFill/>
          </a:ln>
        </p:spPr>
      </p:pic>
      <p:sp>
        <p:nvSpPr>
          <p:cNvPr id="102" name="Shape 102"/>
          <p:cNvSpPr txBox="1"/>
          <p:nvPr/>
        </p:nvSpPr>
        <p:spPr>
          <a:xfrm>
            <a:off x="5682225" y="1494725"/>
            <a:ext cx="3492600" cy="442500"/>
          </a:xfrm>
          <a:prstGeom prst="rect">
            <a:avLst/>
          </a:prstGeom>
          <a:noFill/>
          <a:ln>
            <a:noFill/>
          </a:ln>
        </p:spPr>
        <p:txBody>
          <a:bodyPr anchorCtr="0" anchor="t" bIns="91425" lIns="91425" rIns="91425" tIns="91425">
            <a:noAutofit/>
          </a:bodyPr>
          <a:lstStyle/>
          <a:p>
            <a:pPr lvl="0">
              <a:spcBef>
                <a:spcPts val="0"/>
              </a:spcBef>
              <a:buNone/>
            </a:pPr>
            <a:r>
              <a:rPr lang="en-GB" sz="1800">
                <a:solidFill>
                  <a:schemeClr val="dk2"/>
                </a:solidFill>
                <a:latin typeface="Roboto"/>
                <a:ea typeface="Roboto"/>
                <a:cs typeface="Roboto"/>
                <a:sym typeface="Roboto"/>
              </a:rPr>
              <a:t>An Uber like app as a case study</a:t>
            </a:r>
          </a:p>
        </p:txBody>
      </p:sp>
      <p:sp>
        <p:nvSpPr>
          <p:cNvPr id="103" name="Shape 103"/>
          <p:cNvSpPr txBox="1"/>
          <p:nvPr/>
        </p:nvSpPr>
        <p:spPr>
          <a:xfrm>
            <a:off x="539725" y="3917875"/>
            <a:ext cx="1111200" cy="397200"/>
          </a:xfrm>
          <a:prstGeom prst="rect">
            <a:avLst/>
          </a:prstGeom>
          <a:noFill/>
          <a:ln>
            <a:noFill/>
          </a:ln>
        </p:spPr>
        <p:txBody>
          <a:bodyPr anchorCtr="0" anchor="t" bIns="91425" lIns="91425" rIns="91425" tIns="91425">
            <a:noAutofit/>
          </a:bodyPr>
          <a:lstStyle/>
          <a:p>
            <a:pPr lvl="0">
              <a:spcBef>
                <a:spcPts val="0"/>
              </a:spcBef>
              <a:buNone/>
            </a:pPr>
            <a:r>
              <a:rPr lang="en-GB" sz="1800">
                <a:solidFill>
                  <a:schemeClr val="dk2"/>
                </a:solidFill>
                <a:latin typeface="Roboto"/>
                <a:ea typeface="Roboto"/>
                <a:cs typeface="Roboto"/>
                <a:sym typeface="Roboto"/>
              </a:rPr>
              <a:t>Firebase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400"/>
                                        <p:tgtEl>
                                          <p:spTgt spid="97"/>
                                        </p:tgtEl>
                                      </p:cBhvr>
                                    </p:animEffect>
                                  </p:childTnLst>
                                </p:cTn>
                              </p:par>
                            </p:childTnLst>
                          </p:cTn>
                        </p:par>
                        <p:par>
                          <p:cTn fill="hold">
                            <p:stCondLst>
                              <p:cond delay="400"/>
                            </p:stCondLst>
                            <p:childTnLst>
                              <p:par>
                                <p:cTn fill="hold" nodeType="after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400"/>
                                        <p:tgtEl>
                                          <p:spTgt spid="98"/>
                                        </p:tgtEl>
                                      </p:cBhvr>
                                    </p:animEffect>
                                  </p:childTnLst>
                                </p:cTn>
                              </p:par>
                            </p:childTnLst>
                          </p:cTn>
                        </p:par>
                        <p:par>
                          <p:cTn fill="hold">
                            <p:stCondLst>
                              <p:cond delay="800"/>
                            </p:stCondLst>
                            <p:childTnLst>
                              <p:par>
                                <p:cTn fill="hold" nodeType="after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400"/>
                                        <p:tgtEl>
                                          <p:spTgt spid="99"/>
                                        </p:tgtEl>
                                      </p:cBhvr>
                                    </p:animEffect>
                                  </p:childTnLst>
                                </p:cTn>
                              </p:par>
                            </p:childTnLst>
                          </p:cTn>
                        </p:par>
                        <p:par>
                          <p:cTn fill="hold">
                            <p:stCondLst>
                              <p:cond delay="1200"/>
                            </p:stCondLst>
                            <p:childTnLst>
                              <p:par>
                                <p:cTn fill="hold" nodeType="after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400"/>
                                        <p:tgtEl>
                                          <p:spTgt spid="1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6" name="Shape 256"/>
        <p:cNvGrpSpPr/>
        <p:nvPr/>
      </p:nvGrpSpPr>
      <p:grpSpPr>
        <a:xfrm>
          <a:off x="0" y="0"/>
          <a:ext cx="0" cy="0"/>
          <a:chOff x="0" y="0"/>
          <a:chExt cx="0" cy="0"/>
        </a:xfrm>
      </p:grpSpPr>
      <p:sp>
        <p:nvSpPr>
          <p:cNvPr id="257" name="Shape 257"/>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Don’t forget - You can also add Stories</a:t>
            </a:r>
          </a:p>
        </p:txBody>
      </p:sp>
      <p:pic>
        <p:nvPicPr>
          <p:cNvPr id="258" name="Shape 258"/>
          <p:cNvPicPr preferRelativeResize="0"/>
          <p:nvPr/>
        </p:nvPicPr>
        <p:blipFill>
          <a:blip r:embed="rId3">
            <a:alphaModFix/>
          </a:blip>
          <a:stretch>
            <a:fillRect/>
          </a:stretch>
        </p:blipFill>
        <p:spPr>
          <a:xfrm>
            <a:off x="3326021" y="1017801"/>
            <a:ext cx="2131104" cy="3788601"/>
          </a:xfrm>
          <a:prstGeom prst="rect">
            <a:avLst/>
          </a:prstGeom>
          <a:noFill/>
          <a:ln>
            <a:noFill/>
          </a:ln>
        </p:spPr>
      </p:pic>
      <p:pic>
        <p:nvPicPr>
          <p:cNvPr id="259" name="Shape 259"/>
          <p:cNvPicPr preferRelativeResize="0"/>
          <p:nvPr/>
        </p:nvPicPr>
        <p:blipFill>
          <a:blip r:embed="rId4">
            <a:alphaModFix/>
          </a:blip>
          <a:stretch>
            <a:fillRect/>
          </a:stretch>
        </p:blipFill>
        <p:spPr>
          <a:xfrm>
            <a:off x="3326024" y="3928156"/>
            <a:ext cx="2131101" cy="57541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3" name="Shape 263"/>
        <p:cNvGrpSpPr/>
        <p:nvPr/>
      </p:nvGrpSpPr>
      <p:grpSpPr>
        <a:xfrm>
          <a:off x="0" y="0"/>
          <a:ext cx="0" cy="0"/>
          <a:chOff x="0" y="0"/>
          <a:chExt cx="0" cy="0"/>
        </a:xfrm>
      </p:grpSpPr>
      <p:sp>
        <p:nvSpPr>
          <p:cNvPr id="264" name="Shape 264"/>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Remote Configurations</a:t>
            </a:r>
          </a:p>
        </p:txBody>
      </p:sp>
      <p:sp>
        <p:nvSpPr>
          <p:cNvPr id="265" name="Shape 265"/>
          <p:cNvSpPr txBox="1"/>
          <p:nvPr>
            <p:ph idx="1" type="body"/>
          </p:nvPr>
        </p:nvSpPr>
        <p:spPr>
          <a:xfrm>
            <a:off x="311700" y="1229875"/>
            <a:ext cx="4171500" cy="1151400"/>
          </a:xfrm>
          <a:prstGeom prst="rect">
            <a:avLst/>
          </a:prstGeom>
        </p:spPr>
        <p:txBody>
          <a:bodyPr anchorCtr="0" anchor="t" bIns="91425" lIns="91425" rIns="91425" tIns="91425">
            <a:noAutofit/>
          </a:bodyPr>
          <a:lstStyle/>
          <a:p>
            <a:pPr indent="-228600" lvl="0" marL="457200" rtl="0">
              <a:spcBef>
                <a:spcPts val="0"/>
              </a:spcBef>
            </a:pPr>
            <a:r>
              <a:rPr lang="en-GB"/>
              <a:t>A/B Testing</a:t>
            </a:r>
          </a:p>
          <a:p>
            <a:pPr indent="-228600" lvl="0" marL="457200" rtl="0">
              <a:spcBef>
                <a:spcPts val="0"/>
              </a:spcBef>
            </a:pPr>
            <a:r>
              <a:rPr lang="en-GB"/>
              <a:t>Staged Roll out of Features</a:t>
            </a:r>
          </a:p>
          <a:p>
            <a:pPr indent="-228600" lvl="0" marL="457200" rtl="0">
              <a:spcBef>
                <a:spcPts val="0"/>
              </a:spcBef>
            </a:pPr>
            <a:r>
              <a:rPr lang="en-GB"/>
              <a:t>Direct integration with Analytics</a:t>
            </a:r>
          </a:p>
          <a:p>
            <a:pPr lvl="0" rtl="0">
              <a:spcBef>
                <a:spcPts val="0"/>
              </a:spcBef>
              <a:buNone/>
            </a:pPr>
            <a:r>
              <a:t/>
            </a:r>
            <a:endParaRPr/>
          </a:p>
        </p:txBody>
      </p:sp>
      <p:pic>
        <p:nvPicPr>
          <p:cNvPr descr="convert-all-visitors.jpg" id="266" name="Shape 266"/>
          <p:cNvPicPr preferRelativeResize="0"/>
          <p:nvPr/>
        </p:nvPicPr>
        <p:blipFill>
          <a:blip r:embed="rId3">
            <a:alphaModFix/>
          </a:blip>
          <a:stretch>
            <a:fillRect/>
          </a:stretch>
        </p:blipFill>
        <p:spPr>
          <a:xfrm>
            <a:off x="4665675" y="1017800"/>
            <a:ext cx="4166619" cy="2457425"/>
          </a:xfrm>
          <a:prstGeom prst="rect">
            <a:avLst/>
          </a:prstGeom>
          <a:noFill/>
          <a:ln>
            <a:noFill/>
          </a:ln>
        </p:spPr>
      </p:pic>
      <p:sp>
        <p:nvSpPr>
          <p:cNvPr id="267" name="Shape 267"/>
          <p:cNvSpPr txBox="1"/>
          <p:nvPr/>
        </p:nvSpPr>
        <p:spPr>
          <a:xfrm>
            <a:off x="2337025" y="2993175"/>
            <a:ext cx="1817100" cy="607800"/>
          </a:xfrm>
          <a:prstGeom prst="rect">
            <a:avLst/>
          </a:prstGeom>
          <a:noFill/>
          <a:ln>
            <a:noFill/>
          </a:ln>
        </p:spPr>
        <p:txBody>
          <a:bodyPr anchorCtr="0" anchor="t" bIns="91425" lIns="91425" rIns="91425"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1" name="Shape 271"/>
        <p:cNvGrpSpPr/>
        <p:nvPr/>
      </p:nvGrpSpPr>
      <p:grpSpPr>
        <a:xfrm>
          <a:off x="0" y="0"/>
          <a:ext cx="0" cy="0"/>
          <a:chOff x="0" y="0"/>
          <a:chExt cx="0" cy="0"/>
        </a:xfrm>
      </p:grpSpPr>
      <p:sp>
        <p:nvSpPr>
          <p:cNvPr id="272" name="Shape 272"/>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Using Remote Configs</a:t>
            </a:r>
          </a:p>
        </p:txBody>
      </p:sp>
      <p:pic>
        <p:nvPicPr>
          <p:cNvPr id="273" name="Shape 273"/>
          <p:cNvPicPr preferRelativeResize="0"/>
          <p:nvPr/>
        </p:nvPicPr>
        <p:blipFill>
          <a:blip r:embed="rId3">
            <a:alphaModFix/>
          </a:blip>
          <a:stretch>
            <a:fillRect/>
          </a:stretch>
        </p:blipFill>
        <p:spPr>
          <a:xfrm>
            <a:off x="1360550" y="1170200"/>
            <a:ext cx="6705601" cy="1107124"/>
          </a:xfrm>
          <a:prstGeom prst="rect">
            <a:avLst/>
          </a:prstGeom>
          <a:noFill/>
          <a:ln>
            <a:noFill/>
          </a:ln>
        </p:spPr>
      </p:pic>
      <p:pic>
        <p:nvPicPr>
          <p:cNvPr descr="AB-Testing-mobile.png" id="274" name="Shape 274"/>
          <p:cNvPicPr preferRelativeResize="0"/>
          <p:nvPr/>
        </p:nvPicPr>
        <p:blipFill>
          <a:blip r:embed="rId4">
            <a:alphaModFix/>
          </a:blip>
          <a:stretch>
            <a:fillRect/>
          </a:stretch>
        </p:blipFill>
        <p:spPr>
          <a:xfrm>
            <a:off x="2757475" y="2277324"/>
            <a:ext cx="3629025" cy="2514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8" name="Shape 278"/>
        <p:cNvGrpSpPr/>
        <p:nvPr/>
      </p:nvGrpSpPr>
      <p:grpSpPr>
        <a:xfrm>
          <a:off x="0" y="0"/>
          <a:ext cx="0" cy="0"/>
          <a:chOff x="0" y="0"/>
          <a:chExt cx="0" cy="0"/>
        </a:xfrm>
      </p:grpSpPr>
      <p:sp>
        <p:nvSpPr>
          <p:cNvPr id="279" name="Shape 279"/>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Power of A/B Testing</a:t>
            </a:r>
          </a:p>
        </p:txBody>
      </p:sp>
      <p:pic>
        <p:nvPicPr>
          <p:cNvPr descr="first-world-problems-i-think-im-a-good-designer-but-data-says-no.jpg" id="280" name="Shape 280"/>
          <p:cNvPicPr preferRelativeResize="0"/>
          <p:nvPr/>
        </p:nvPicPr>
        <p:blipFill rotWithShape="1">
          <a:blip r:embed="rId3">
            <a:alphaModFix/>
          </a:blip>
          <a:srcRect b="3605" l="0" r="0" t="0"/>
          <a:stretch/>
        </p:blipFill>
        <p:spPr>
          <a:xfrm>
            <a:off x="2514600" y="1071900"/>
            <a:ext cx="3810000" cy="3672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4" name="Shape 284"/>
        <p:cNvGrpSpPr/>
        <p:nvPr/>
      </p:nvGrpSpPr>
      <p:grpSpPr>
        <a:xfrm>
          <a:off x="0" y="0"/>
          <a:ext cx="0" cy="0"/>
          <a:chOff x="0" y="0"/>
          <a:chExt cx="0" cy="0"/>
        </a:xfrm>
      </p:grpSpPr>
      <p:sp>
        <p:nvSpPr>
          <p:cNvPr id="285" name="Shape 285"/>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App Indexing</a:t>
            </a:r>
          </a:p>
        </p:txBody>
      </p:sp>
      <p:sp>
        <p:nvSpPr>
          <p:cNvPr id="286" name="Shape 286"/>
          <p:cNvSpPr txBox="1"/>
          <p:nvPr>
            <p:ph idx="1" type="body"/>
          </p:nvPr>
        </p:nvSpPr>
        <p:spPr>
          <a:xfrm>
            <a:off x="311700" y="1229875"/>
            <a:ext cx="8520600" cy="1908900"/>
          </a:xfrm>
          <a:prstGeom prst="rect">
            <a:avLst/>
          </a:prstGeom>
        </p:spPr>
        <p:txBody>
          <a:bodyPr anchorCtr="0" anchor="t" bIns="91425" lIns="91425" rIns="91425" tIns="91425">
            <a:noAutofit/>
          </a:bodyPr>
          <a:lstStyle/>
          <a:p>
            <a:pPr indent="-228600" lvl="0" marL="457200" rtl="0">
              <a:spcBef>
                <a:spcPts val="0"/>
              </a:spcBef>
            </a:pPr>
            <a:r>
              <a:rPr lang="en-GB"/>
              <a:t>Search Results</a:t>
            </a:r>
          </a:p>
          <a:p>
            <a:pPr indent="-228600" lvl="0" marL="457200" rtl="0">
              <a:spcBef>
                <a:spcPts val="0"/>
              </a:spcBef>
            </a:pPr>
            <a:r>
              <a:rPr lang="en-GB"/>
              <a:t>Installs</a:t>
            </a:r>
          </a:p>
          <a:p>
            <a:pPr indent="-228600" lvl="0" marL="457200" rtl="0">
              <a:spcBef>
                <a:spcPts val="0"/>
              </a:spcBef>
            </a:pPr>
            <a:r>
              <a:rPr lang="en-GB"/>
              <a:t>Autocompletions</a:t>
            </a:r>
          </a:p>
          <a:p>
            <a:pPr indent="-228600" lvl="0" marL="457200" rtl="0">
              <a:spcBef>
                <a:spcPts val="0"/>
              </a:spcBef>
            </a:pPr>
            <a:r>
              <a:rPr lang="en-GB"/>
              <a:t>Assistant</a:t>
            </a:r>
          </a:p>
          <a:p>
            <a:pPr indent="-228600" lvl="0" marL="457200">
              <a:spcBef>
                <a:spcPts val="0"/>
              </a:spcBef>
            </a:pPr>
            <a:r>
              <a:rPr lang="en-GB"/>
              <a:t>Ad Targeting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xEl>
                                              <p:pRg end="0" st="0"/>
                                            </p:txEl>
                                          </p:spTgt>
                                        </p:tgtEl>
                                        <p:attrNameLst>
                                          <p:attrName>style.visibility</p:attrName>
                                        </p:attrNameLst>
                                      </p:cBhvr>
                                      <p:to>
                                        <p:strVal val="visible"/>
                                      </p:to>
                                    </p:set>
                                    <p:animEffect filter="fade" transition="in">
                                      <p:cBhvr>
                                        <p:cTn dur="1000"/>
                                        <p:tgtEl>
                                          <p:spTgt spid="28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xEl>
                                              <p:pRg end="1" st="1"/>
                                            </p:txEl>
                                          </p:spTgt>
                                        </p:tgtEl>
                                        <p:attrNameLst>
                                          <p:attrName>style.visibility</p:attrName>
                                        </p:attrNameLst>
                                      </p:cBhvr>
                                      <p:to>
                                        <p:strVal val="visible"/>
                                      </p:to>
                                    </p:set>
                                    <p:animEffect filter="fade" transition="in">
                                      <p:cBhvr>
                                        <p:cTn dur="1000"/>
                                        <p:tgtEl>
                                          <p:spTgt spid="28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xEl>
                                              <p:pRg end="2" st="2"/>
                                            </p:txEl>
                                          </p:spTgt>
                                        </p:tgtEl>
                                        <p:attrNameLst>
                                          <p:attrName>style.visibility</p:attrName>
                                        </p:attrNameLst>
                                      </p:cBhvr>
                                      <p:to>
                                        <p:strVal val="visible"/>
                                      </p:to>
                                    </p:set>
                                    <p:animEffect filter="fade" transition="in">
                                      <p:cBhvr>
                                        <p:cTn dur="1000"/>
                                        <p:tgtEl>
                                          <p:spTgt spid="28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xEl>
                                              <p:pRg end="3" st="3"/>
                                            </p:txEl>
                                          </p:spTgt>
                                        </p:tgtEl>
                                        <p:attrNameLst>
                                          <p:attrName>style.visibility</p:attrName>
                                        </p:attrNameLst>
                                      </p:cBhvr>
                                      <p:to>
                                        <p:strVal val="visible"/>
                                      </p:to>
                                    </p:set>
                                    <p:animEffect filter="fade" transition="in">
                                      <p:cBhvr>
                                        <p:cTn dur="1000"/>
                                        <p:tgtEl>
                                          <p:spTgt spid="28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xEl>
                                              <p:pRg end="4" st="4"/>
                                            </p:txEl>
                                          </p:spTgt>
                                        </p:tgtEl>
                                        <p:attrNameLst>
                                          <p:attrName>style.visibility</p:attrName>
                                        </p:attrNameLst>
                                      </p:cBhvr>
                                      <p:to>
                                        <p:strVal val="visible"/>
                                      </p:to>
                                    </p:set>
                                    <p:animEffect filter="fade" transition="in">
                                      <p:cBhvr>
                                        <p:cTn dur="1000"/>
                                        <p:tgtEl>
                                          <p:spTgt spid="286">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0" name="Shape 290"/>
        <p:cNvGrpSpPr/>
        <p:nvPr/>
      </p:nvGrpSpPr>
      <p:grpSpPr>
        <a:xfrm>
          <a:off x="0" y="0"/>
          <a:ext cx="0" cy="0"/>
          <a:chOff x="0" y="0"/>
          <a:chExt cx="0" cy="0"/>
        </a:xfrm>
      </p:grpSpPr>
      <p:sp>
        <p:nvSpPr>
          <p:cNvPr id="291" name="Shape 291"/>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App Indexing in action</a:t>
            </a:r>
          </a:p>
        </p:txBody>
      </p:sp>
      <p:pic>
        <p:nvPicPr>
          <p:cNvPr id="292" name="Shape 292"/>
          <p:cNvPicPr preferRelativeResize="0"/>
          <p:nvPr/>
        </p:nvPicPr>
        <p:blipFill>
          <a:blip r:embed="rId3">
            <a:alphaModFix/>
          </a:blip>
          <a:stretch>
            <a:fillRect/>
          </a:stretch>
        </p:blipFill>
        <p:spPr>
          <a:xfrm>
            <a:off x="610349" y="1208149"/>
            <a:ext cx="2010848" cy="3574822"/>
          </a:xfrm>
          <a:prstGeom prst="rect">
            <a:avLst/>
          </a:prstGeom>
          <a:noFill/>
          <a:ln>
            <a:noFill/>
          </a:ln>
        </p:spPr>
      </p:pic>
      <p:pic>
        <p:nvPicPr>
          <p:cNvPr id="293" name="Shape 293"/>
          <p:cNvPicPr preferRelativeResize="0"/>
          <p:nvPr/>
        </p:nvPicPr>
        <p:blipFill>
          <a:blip r:embed="rId4">
            <a:alphaModFix/>
          </a:blip>
          <a:stretch>
            <a:fillRect/>
          </a:stretch>
        </p:blipFill>
        <p:spPr>
          <a:xfrm>
            <a:off x="3596699" y="1208150"/>
            <a:ext cx="2010848" cy="3574867"/>
          </a:xfrm>
          <a:prstGeom prst="rect">
            <a:avLst/>
          </a:prstGeom>
          <a:noFill/>
          <a:ln>
            <a:noFill/>
          </a:ln>
        </p:spPr>
      </p:pic>
      <p:pic>
        <p:nvPicPr>
          <p:cNvPr id="294" name="Shape 294"/>
          <p:cNvPicPr preferRelativeResize="0"/>
          <p:nvPr/>
        </p:nvPicPr>
        <p:blipFill>
          <a:blip r:embed="rId5">
            <a:alphaModFix/>
          </a:blip>
          <a:stretch>
            <a:fillRect/>
          </a:stretch>
        </p:blipFill>
        <p:spPr>
          <a:xfrm>
            <a:off x="6419699" y="1208162"/>
            <a:ext cx="2010848" cy="3574854"/>
          </a:xfrm>
          <a:prstGeom prst="rect">
            <a:avLst/>
          </a:prstGeom>
          <a:noFill/>
          <a:ln>
            <a:noFill/>
          </a:ln>
        </p:spPr>
      </p:pic>
      <p:cxnSp>
        <p:nvCxnSpPr>
          <p:cNvPr id="295" name="Shape 295"/>
          <p:cNvCxnSpPr>
            <a:endCxn id="293" idx="1"/>
          </p:cNvCxnSpPr>
          <p:nvPr/>
        </p:nvCxnSpPr>
        <p:spPr>
          <a:xfrm>
            <a:off x="2697299" y="2995583"/>
            <a:ext cx="899400" cy="0"/>
          </a:xfrm>
          <a:prstGeom prst="straightConnector1">
            <a:avLst/>
          </a:prstGeom>
          <a:noFill/>
          <a:ln cap="flat" cmpd="sng" w="9525">
            <a:solidFill>
              <a:schemeClr val="dk2"/>
            </a:solidFill>
            <a:prstDash val="solid"/>
            <a:round/>
            <a:headEnd len="lg" w="lg" type="none"/>
            <a:tailEnd len="lg" w="lg" type="triangle"/>
          </a:ln>
        </p:spPr>
      </p:cxnSp>
      <p:cxnSp>
        <p:nvCxnSpPr>
          <p:cNvPr id="296" name="Shape 296"/>
          <p:cNvCxnSpPr>
            <a:stCxn id="293" idx="3"/>
            <a:endCxn id="294" idx="1"/>
          </p:cNvCxnSpPr>
          <p:nvPr/>
        </p:nvCxnSpPr>
        <p:spPr>
          <a:xfrm>
            <a:off x="5607548" y="2995583"/>
            <a:ext cx="812100" cy="0"/>
          </a:xfrm>
          <a:prstGeom prst="straightConnector1">
            <a:avLst/>
          </a:prstGeom>
          <a:noFill/>
          <a:ln cap="flat" cmpd="sng" w="9525">
            <a:solidFill>
              <a:schemeClr val="dk2"/>
            </a:solidFill>
            <a:prstDash val="solid"/>
            <a:round/>
            <a:headEnd len="lg" w="lg" type="none"/>
            <a:tailEnd len="lg" w="lg"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0"/>
                                        <p:tgtEl>
                                          <p:spTgt spid="2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1000"/>
                                        <p:tgtEl>
                                          <p:spTgt spid="2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0"/>
                                        <p:tgtEl>
                                          <p:spTgt spid="2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0" name="Shape 300"/>
        <p:cNvGrpSpPr/>
        <p:nvPr/>
      </p:nvGrpSpPr>
      <p:grpSpPr>
        <a:xfrm>
          <a:off x="0" y="0"/>
          <a:ext cx="0" cy="0"/>
          <a:chOff x="0" y="0"/>
          <a:chExt cx="0" cy="0"/>
        </a:xfrm>
      </p:grpSpPr>
      <p:sp>
        <p:nvSpPr>
          <p:cNvPr id="301" name="Shape 301"/>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Notifications</a:t>
            </a:r>
          </a:p>
        </p:txBody>
      </p:sp>
      <p:sp>
        <p:nvSpPr>
          <p:cNvPr id="302" name="Shape 302"/>
          <p:cNvSpPr txBox="1"/>
          <p:nvPr>
            <p:ph idx="1" type="body"/>
          </p:nvPr>
        </p:nvSpPr>
        <p:spPr>
          <a:xfrm>
            <a:off x="311700" y="1229875"/>
            <a:ext cx="3802800" cy="1528500"/>
          </a:xfrm>
          <a:prstGeom prst="rect">
            <a:avLst/>
          </a:prstGeom>
        </p:spPr>
        <p:txBody>
          <a:bodyPr anchorCtr="0" anchor="t" bIns="91425" lIns="91425" rIns="91425" tIns="91425">
            <a:noAutofit/>
          </a:bodyPr>
          <a:lstStyle/>
          <a:p>
            <a:pPr indent="-228600" lvl="0" marL="457200" rtl="0">
              <a:spcBef>
                <a:spcPts val="0"/>
              </a:spcBef>
            </a:pPr>
            <a:r>
              <a:rPr lang="en-GB"/>
              <a:t>Built on Cloud Messaging</a:t>
            </a:r>
          </a:p>
          <a:p>
            <a:pPr indent="-228600" lvl="0" marL="457200" rtl="0">
              <a:spcBef>
                <a:spcPts val="0"/>
              </a:spcBef>
            </a:pPr>
            <a:r>
              <a:rPr lang="en-GB"/>
              <a:t>Custom Audience Targeting</a:t>
            </a:r>
          </a:p>
          <a:p>
            <a:pPr indent="-228600" lvl="0" marL="457200" rtl="0">
              <a:spcBef>
                <a:spcPts val="0"/>
              </a:spcBef>
            </a:pPr>
            <a:r>
              <a:rPr lang="en-GB"/>
              <a:t>Topic wise broadcast</a:t>
            </a:r>
          </a:p>
          <a:p>
            <a:pPr indent="-228600" lvl="0" marL="457200" rtl="0">
              <a:spcBef>
                <a:spcPts val="0"/>
              </a:spcBef>
            </a:pPr>
            <a:r>
              <a:rPr lang="en-GB"/>
              <a:t>Single Device Push</a:t>
            </a:r>
          </a:p>
        </p:txBody>
      </p:sp>
      <p:pic>
        <p:nvPicPr>
          <p:cNvPr descr="notifications-overview.png" id="303" name="Shape 303"/>
          <p:cNvPicPr preferRelativeResize="0"/>
          <p:nvPr/>
        </p:nvPicPr>
        <p:blipFill>
          <a:blip r:embed="rId3">
            <a:alphaModFix/>
          </a:blip>
          <a:stretch>
            <a:fillRect/>
          </a:stretch>
        </p:blipFill>
        <p:spPr>
          <a:xfrm>
            <a:off x="4114500" y="492150"/>
            <a:ext cx="4724696" cy="334898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7" name="Shape 307"/>
        <p:cNvGrpSpPr/>
        <p:nvPr/>
      </p:nvGrpSpPr>
      <p:grpSpPr>
        <a:xfrm>
          <a:off x="0" y="0"/>
          <a:ext cx="0" cy="0"/>
          <a:chOff x="0" y="0"/>
          <a:chExt cx="0" cy="0"/>
        </a:xfrm>
      </p:grpSpPr>
      <p:sp>
        <p:nvSpPr>
          <p:cNvPr id="308" name="Shape 308"/>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Dynamic Links &amp; Invites</a:t>
            </a:r>
          </a:p>
        </p:txBody>
      </p:sp>
      <p:sp>
        <p:nvSpPr>
          <p:cNvPr id="309" name="Shape 309"/>
          <p:cNvSpPr txBox="1"/>
          <p:nvPr>
            <p:ph idx="1" type="body"/>
          </p:nvPr>
        </p:nvSpPr>
        <p:spPr>
          <a:xfrm>
            <a:off x="311700" y="1229875"/>
            <a:ext cx="4251600" cy="1743000"/>
          </a:xfrm>
          <a:prstGeom prst="rect">
            <a:avLst/>
          </a:prstGeom>
        </p:spPr>
        <p:txBody>
          <a:bodyPr anchorCtr="0" anchor="t" bIns="91425" lIns="91425" rIns="91425" tIns="91425">
            <a:noAutofit/>
          </a:bodyPr>
          <a:lstStyle/>
          <a:p>
            <a:pPr indent="-228600" lvl="0" marL="457200" rtl="0">
              <a:spcBef>
                <a:spcPts val="0"/>
              </a:spcBef>
            </a:pPr>
            <a:r>
              <a:rPr lang="en-GB"/>
              <a:t>Deep links for your content</a:t>
            </a:r>
          </a:p>
          <a:p>
            <a:pPr indent="-228600" lvl="0" marL="457200" rtl="0">
              <a:spcBef>
                <a:spcPts val="0"/>
              </a:spcBef>
            </a:pPr>
            <a:r>
              <a:rPr lang="en-GB"/>
              <a:t>Low friction for users</a:t>
            </a:r>
          </a:p>
          <a:p>
            <a:pPr indent="-228600" lvl="0" marL="457200" rtl="0">
              <a:spcBef>
                <a:spcPts val="0"/>
              </a:spcBef>
            </a:pPr>
            <a:r>
              <a:rPr lang="en-GB"/>
              <a:t>Installation flow survival</a:t>
            </a:r>
          </a:p>
          <a:p>
            <a:pPr indent="-228600" lvl="0" marL="457200" rtl="0">
              <a:spcBef>
                <a:spcPts val="0"/>
              </a:spcBef>
            </a:pPr>
            <a:r>
              <a:rPr lang="en-GB"/>
              <a:t>Higher Conversion</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0" st="0"/>
                                            </p:txEl>
                                          </p:spTgt>
                                        </p:tgtEl>
                                        <p:attrNameLst>
                                          <p:attrName>style.visibility</p:attrName>
                                        </p:attrNameLst>
                                      </p:cBhvr>
                                      <p:to>
                                        <p:strVal val="visible"/>
                                      </p:to>
                                    </p:set>
                                    <p:animEffect filter="fade" transition="in">
                                      <p:cBhvr>
                                        <p:cTn dur="1000"/>
                                        <p:tgtEl>
                                          <p:spTgt spid="30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1" st="1"/>
                                            </p:txEl>
                                          </p:spTgt>
                                        </p:tgtEl>
                                        <p:attrNameLst>
                                          <p:attrName>style.visibility</p:attrName>
                                        </p:attrNameLst>
                                      </p:cBhvr>
                                      <p:to>
                                        <p:strVal val="visible"/>
                                      </p:to>
                                    </p:set>
                                    <p:animEffect filter="fade" transition="in">
                                      <p:cBhvr>
                                        <p:cTn dur="1000"/>
                                        <p:tgtEl>
                                          <p:spTgt spid="30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2" st="2"/>
                                            </p:txEl>
                                          </p:spTgt>
                                        </p:tgtEl>
                                        <p:attrNameLst>
                                          <p:attrName>style.visibility</p:attrName>
                                        </p:attrNameLst>
                                      </p:cBhvr>
                                      <p:to>
                                        <p:strVal val="visible"/>
                                      </p:to>
                                    </p:set>
                                    <p:animEffect filter="fade" transition="in">
                                      <p:cBhvr>
                                        <p:cTn dur="1000"/>
                                        <p:tgtEl>
                                          <p:spTgt spid="30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3" st="3"/>
                                            </p:txEl>
                                          </p:spTgt>
                                        </p:tgtEl>
                                        <p:attrNameLst>
                                          <p:attrName>style.visibility</p:attrName>
                                        </p:attrNameLst>
                                      </p:cBhvr>
                                      <p:to>
                                        <p:strVal val="visible"/>
                                      </p:to>
                                    </p:set>
                                    <p:animEffect filter="fade" transition="in">
                                      <p:cBhvr>
                                        <p:cTn dur="1000"/>
                                        <p:tgtEl>
                                          <p:spTgt spid="30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4" st="4"/>
                                            </p:txEl>
                                          </p:spTgt>
                                        </p:tgtEl>
                                        <p:attrNameLst>
                                          <p:attrName>style.visibility</p:attrName>
                                        </p:attrNameLst>
                                      </p:cBhvr>
                                      <p:to>
                                        <p:strVal val="visible"/>
                                      </p:to>
                                    </p:set>
                                    <p:animEffect filter="fade" transition="in">
                                      <p:cBhvr>
                                        <p:cTn dur="1000"/>
                                        <p:tgtEl>
                                          <p:spTgt spid="30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3" name="Shape 313"/>
        <p:cNvGrpSpPr/>
        <p:nvPr/>
      </p:nvGrpSpPr>
      <p:grpSpPr>
        <a:xfrm>
          <a:off x="0" y="0"/>
          <a:ext cx="0" cy="0"/>
          <a:chOff x="0" y="0"/>
          <a:chExt cx="0" cy="0"/>
        </a:xfrm>
      </p:grpSpPr>
      <p:sp>
        <p:nvSpPr>
          <p:cNvPr id="314" name="Shape 314"/>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Deeplink in Action</a:t>
            </a:r>
          </a:p>
        </p:txBody>
      </p:sp>
      <p:pic>
        <p:nvPicPr>
          <p:cNvPr descr="How_Deep_Linking_Works.png" id="315" name="Shape 315"/>
          <p:cNvPicPr preferRelativeResize="0"/>
          <p:nvPr/>
        </p:nvPicPr>
        <p:blipFill>
          <a:blip r:embed="rId3">
            <a:alphaModFix/>
          </a:blip>
          <a:stretch>
            <a:fillRect/>
          </a:stretch>
        </p:blipFill>
        <p:spPr>
          <a:xfrm>
            <a:off x="2984850" y="1017799"/>
            <a:ext cx="3174299" cy="37131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9" name="Shape 319"/>
        <p:cNvGrpSpPr/>
        <p:nvPr/>
      </p:nvGrpSpPr>
      <p:grpSpPr>
        <a:xfrm>
          <a:off x="0" y="0"/>
          <a:ext cx="0" cy="0"/>
          <a:chOff x="0" y="0"/>
          <a:chExt cx="0" cy="0"/>
        </a:xfrm>
      </p:grpSpPr>
      <p:sp>
        <p:nvSpPr>
          <p:cNvPr id="320" name="Shape 320"/>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Test lab for Android</a:t>
            </a:r>
          </a:p>
        </p:txBody>
      </p:sp>
      <p:sp>
        <p:nvSpPr>
          <p:cNvPr id="321" name="Shape 321"/>
          <p:cNvSpPr txBox="1"/>
          <p:nvPr>
            <p:ph idx="1" type="body"/>
          </p:nvPr>
        </p:nvSpPr>
        <p:spPr>
          <a:xfrm>
            <a:off x="311700" y="1229875"/>
            <a:ext cx="6146400" cy="1798500"/>
          </a:xfrm>
          <a:prstGeom prst="rect">
            <a:avLst/>
          </a:prstGeom>
        </p:spPr>
        <p:txBody>
          <a:bodyPr anchorCtr="0" anchor="t" bIns="91425" lIns="91425" rIns="91425" tIns="91425">
            <a:noAutofit/>
          </a:bodyPr>
          <a:lstStyle/>
          <a:p>
            <a:pPr indent="-228600" lvl="0" marL="457200" rtl="0">
              <a:spcBef>
                <a:spcPts val="0"/>
              </a:spcBef>
            </a:pPr>
            <a:r>
              <a:rPr lang="en-GB"/>
              <a:t>Test on the most popular devices before you ship.</a:t>
            </a:r>
          </a:p>
          <a:p>
            <a:pPr indent="-228600" lvl="0" marL="457200" rtl="0">
              <a:spcBef>
                <a:spcPts val="0"/>
              </a:spcBef>
            </a:pPr>
            <a:r>
              <a:rPr lang="en-GB"/>
              <a:t>Reports &amp; Screenshots &amp; Testing </a:t>
            </a:r>
          </a:p>
          <a:p>
            <a:pPr indent="-228600" lvl="0" marL="457200" rtl="0">
              <a:spcBef>
                <a:spcPts val="0"/>
              </a:spcBef>
            </a:pPr>
            <a:r>
              <a:rPr lang="en-GB"/>
              <a:t>Espresso, Robotium &amp; UI Automator 2.0 Tests</a:t>
            </a:r>
          </a:p>
          <a:p>
            <a:pPr indent="-228600" lvl="0" marL="457200" rtl="0">
              <a:spcBef>
                <a:spcPts val="0"/>
              </a:spcBef>
            </a:pPr>
            <a:r>
              <a:rPr lang="en-GB"/>
              <a:t>Robo Tests with session video recording</a:t>
            </a:r>
          </a:p>
        </p:txBody>
      </p:sp>
      <p:pic>
        <p:nvPicPr>
          <p:cNvPr descr="v05i1v.jpg" id="322" name="Shape 322"/>
          <p:cNvPicPr preferRelativeResize="0"/>
          <p:nvPr/>
        </p:nvPicPr>
        <p:blipFill>
          <a:blip r:embed="rId3">
            <a:alphaModFix/>
          </a:blip>
          <a:stretch>
            <a:fillRect/>
          </a:stretch>
        </p:blipFill>
        <p:spPr>
          <a:xfrm>
            <a:off x="6069675" y="1154226"/>
            <a:ext cx="2921925" cy="2362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1">
                                            <p:txEl>
                                              <p:pRg end="0" st="0"/>
                                            </p:txEl>
                                          </p:spTgt>
                                        </p:tgtEl>
                                        <p:attrNameLst>
                                          <p:attrName>style.visibility</p:attrName>
                                        </p:attrNameLst>
                                      </p:cBhvr>
                                      <p:to>
                                        <p:strVal val="visible"/>
                                      </p:to>
                                    </p:set>
                                    <p:animEffect filter="fade" transition="in">
                                      <p:cBhvr>
                                        <p:cTn dur="1000"/>
                                        <p:tgtEl>
                                          <p:spTgt spid="3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1">
                                            <p:txEl>
                                              <p:pRg end="1" st="1"/>
                                            </p:txEl>
                                          </p:spTgt>
                                        </p:tgtEl>
                                        <p:attrNameLst>
                                          <p:attrName>style.visibility</p:attrName>
                                        </p:attrNameLst>
                                      </p:cBhvr>
                                      <p:to>
                                        <p:strVal val="visible"/>
                                      </p:to>
                                    </p:set>
                                    <p:animEffect filter="fade" transition="in">
                                      <p:cBhvr>
                                        <p:cTn dur="1000"/>
                                        <p:tgtEl>
                                          <p:spTgt spid="3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1">
                                            <p:txEl>
                                              <p:pRg end="2" st="2"/>
                                            </p:txEl>
                                          </p:spTgt>
                                        </p:tgtEl>
                                        <p:attrNameLst>
                                          <p:attrName>style.visibility</p:attrName>
                                        </p:attrNameLst>
                                      </p:cBhvr>
                                      <p:to>
                                        <p:strVal val="visible"/>
                                      </p:to>
                                    </p:set>
                                    <p:animEffect filter="fade" transition="in">
                                      <p:cBhvr>
                                        <p:cTn dur="1000"/>
                                        <p:tgtEl>
                                          <p:spTgt spid="32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1">
                                            <p:txEl>
                                              <p:pRg end="3" st="3"/>
                                            </p:txEl>
                                          </p:spTgt>
                                        </p:tgtEl>
                                        <p:attrNameLst>
                                          <p:attrName>style.visibility</p:attrName>
                                        </p:attrNameLst>
                                      </p:cBhvr>
                                      <p:to>
                                        <p:strVal val="visible"/>
                                      </p:to>
                                    </p:set>
                                    <p:animEffect filter="fade" transition="in">
                                      <p:cBhvr>
                                        <p:cTn dur="1000"/>
                                        <p:tgtEl>
                                          <p:spTgt spid="32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000"/>
                                        <p:tgtEl>
                                          <p:spTgt spid="3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7" name="Shape 107"/>
        <p:cNvGrpSpPr/>
        <p:nvPr/>
      </p:nvGrpSpPr>
      <p:grpSpPr>
        <a:xfrm>
          <a:off x="0" y="0"/>
          <a:ext cx="0" cy="0"/>
          <a:chOff x="0" y="0"/>
          <a:chExt cx="0" cy="0"/>
        </a:xfrm>
      </p:grpSpPr>
      <p:pic>
        <p:nvPicPr>
          <p:cNvPr id="108" name="Shape 108"/>
          <p:cNvPicPr preferRelativeResize="0"/>
          <p:nvPr/>
        </p:nvPicPr>
        <p:blipFill rotWithShape="1">
          <a:blip r:embed="rId3">
            <a:alphaModFix/>
          </a:blip>
          <a:srcRect b="7299" l="9436" r="11267" t="8892"/>
          <a:stretch/>
        </p:blipFill>
        <p:spPr>
          <a:xfrm>
            <a:off x="1863200" y="1269325"/>
            <a:ext cx="4597825" cy="3004623"/>
          </a:xfrm>
          <a:prstGeom prst="rect">
            <a:avLst/>
          </a:prstGeom>
          <a:noFill/>
          <a:ln>
            <a:noFill/>
          </a:ln>
        </p:spPr>
      </p:pic>
      <p:cxnSp>
        <p:nvCxnSpPr>
          <p:cNvPr id="109" name="Shape 109"/>
          <p:cNvCxnSpPr/>
          <p:nvPr/>
        </p:nvCxnSpPr>
        <p:spPr>
          <a:xfrm rot="10800000">
            <a:off x="2793300" y="1403875"/>
            <a:ext cx="619800" cy="581400"/>
          </a:xfrm>
          <a:prstGeom prst="straightConnector1">
            <a:avLst/>
          </a:prstGeom>
          <a:noFill/>
          <a:ln cap="flat" cmpd="sng" w="9525">
            <a:solidFill>
              <a:schemeClr val="dk2"/>
            </a:solidFill>
            <a:prstDash val="solid"/>
            <a:round/>
            <a:headEnd len="lg" w="lg" type="none"/>
            <a:tailEnd len="lg" w="lg" type="none"/>
          </a:ln>
        </p:spPr>
      </p:cxnSp>
      <p:cxnSp>
        <p:nvCxnSpPr>
          <p:cNvPr id="110" name="Shape 110"/>
          <p:cNvCxnSpPr/>
          <p:nvPr/>
        </p:nvCxnSpPr>
        <p:spPr>
          <a:xfrm flipH="1" rot="10800000">
            <a:off x="4909400" y="1107900"/>
            <a:ext cx="894300" cy="818700"/>
          </a:xfrm>
          <a:prstGeom prst="straightConnector1">
            <a:avLst/>
          </a:prstGeom>
          <a:noFill/>
          <a:ln cap="flat" cmpd="sng" w="9525">
            <a:solidFill>
              <a:schemeClr val="dk2"/>
            </a:solidFill>
            <a:prstDash val="solid"/>
            <a:round/>
            <a:headEnd len="lg" w="lg" type="none"/>
            <a:tailEnd len="lg" w="lg" type="none"/>
          </a:ln>
        </p:spPr>
      </p:cxnSp>
      <p:cxnSp>
        <p:nvCxnSpPr>
          <p:cNvPr id="111" name="Shape 111"/>
          <p:cNvCxnSpPr/>
          <p:nvPr/>
        </p:nvCxnSpPr>
        <p:spPr>
          <a:xfrm rot="10800000">
            <a:off x="517500" y="1414037"/>
            <a:ext cx="2286000" cy="0"/>
          </a:xfrm>
          <a:prstGeom prst="straightConnector1">
            <a:avLst/>
          </a:prstGeom>
          <a:noFill/>
          <a:ln cap="flat" cmpd="sng" w="9525">
            <a:solidFill>
              <a:schemeClr val="dk2"/>
            </a:solidFill>
            <a:prstDash val="solid"/>
            <a:round/>
            <a:headEnd len="lg" w="lg" type="none"/>
            <a:tailEnd len="lg" w="lg" type="none"/>
          </a:ln>
        </p:spPr>
      </p:cxnSp>
      <p:cxnSp>
        <p:nvCxnSpPr>
          <p:cNvPr id="112" name="Shape 112"/>
          <p:cNvCxnSpPr/>
          <p:nvPr/>
        </p:nvCxnSpPr>
        <p:spPr>
          <a:xfrm>
            <a:off x="5793650" y="1107937"/>
            <a:ext cx="2479800" cy="0"/>
          </a:xfrm>
          <a:prstGeom prst="straightConnector1">
            <a:avLst/>
          </a:prstGeom>
          <a:noFill/>
          <a:ln cap="flat" cmpd="sng" w="9525">
            <a:solidFill>
              <a:schemeClr val="dk2"/>
            </a:solidFill>
            <a:prstDash val="solid"/>
            <a:round/>
            <a:headEnd len="lg" w="lg" type="none"/>
            <a:tailEnd len="lg" w="lg" type="none"/>
          </a:ln>
        </p:spPr>
      </p:cxnSp>
      <p:cxnSp>
        <p:nvCxnSpPr>
          <p:cNvPr id="113" name="Shape 113"/>
          <p:cNvCxnSpPr/>
          <p:nvPr/>
        </p:nvCxnSpPr>
        <p:spPr>
          <a:xfrm>
            <a:off x="5134325" y="3422900"/>
            <a:ext cx="399000" cy="175500"/>
          </a:xfrm>
          <a:prstGeom prst="straightConnector1">
            <a:avLst/>
          </a:prstGeom>
          <a:noFill/>
          <a:ln cap="flat" cmpd="sng" w="9525">
            <a:solidFill>
              <a:schemeClr val="dk2"/>
            </a:solidFill>
            <a:prstDash val="solid"/>
            <a:round/>
            <a:headEnd len="lg" w="lg" type="none"/>
            <a:tailEnd len="lg" w="lg" type="none"/>
          </a:ln>
        </p:spPr>
      </p:cxnSp>
      <p:cxnSp>
        <p:nvCxnSpPr>
          <p:cNvPr id="114" name="Shape 114"/>
          <p:cNvCxnSpPr/>
          <p:nvPr/>
        </p:nvCxnSpPr>
        <p:spPr>
          <a:xfrm rot="10800000">
            <a:off x="5535975" y="3598337"/>
            <a:ext cx="2337000" cy="0"/>
          </a:xfrm>
          <a:prstGeom prst="straightConnector1">
            <a:avLst/>
          </a:prstGeom>
          <a:noFill/>
          <a:ln cap="flat" cmpd="sng" w="9525">
            <a:solidFill>
              <a:schemeClr val="dk2"/>
            </a:solidFill>
            <a:prstDash val="solid"/>
            <a:round/>
            <a:headEnd len="lg" w="lg" type="none"/>
            <a:tailEnd len="lg" w="lg" type="none"/>
          </a:ln>
        </p:spPr>
      </p:cxnSp>
      <p:sp>
        <p:nvSpPr>
          <p:cNvPr id="115" name="Shape 115"/>
          <p:cNvSpPr txBox="1"/>
          <p:nvPr/>
        </p:nvSpPr>
        <p:spPr>
          <a:xfrm>
            <a:off x="3626025" y="2433050"/>
            <a:ext cx="1306200" cy="367500"/>
          </a:xfrm>
          <a:prstGeom prst="rect">
            <a:avLst/>
          </a:prstGeom>
          <a:noFill/>
          <a:ln>
            <a:noFill/>
          </a:ln>
        </p:spPr>
        <p:txBody>
          <a:bodyPr anchorCtr="0" anchor="t" bIns="91425" lIns="91425" rIns="91425" tIns="91425">
            <a:noAutofit/>
          </a:bodyPr>
          <a:lstStyle/>
          <a:p>
            <a:pPr lvl="0">
              <a:spcBef>
                <a:spcPts val="0"/>
              </a:spcBef>
              <a:buNone/>
            </a:pPr>
            <a:r>
              <a:rPr b="1" lang="en-GB" sz="1800">
                <a:solidFill>
                  <a:srgbClr val="6AA84F"/>
                </a:solidFill>
              </a:rPr>
              <a:t>Analytics</a:t>
            </a:r>
          </a:p>
          <a:p>
            <a:pPr lvl="0">
              <a:spcBef>
                <a:spcPts val="0"/>
              </a:spcBef>
              <a:buNone/>
            </a:pPr>
            <a:r>
              <a:t/>
            </a:r>
            <a:endParaRPr/>
          </a:p>
        </p:txBody>
      </p:sp>
      <p:sp>
        <p:nvSpPr>
          <p:cNvPr id="116" name="Shape 116"/>
          <p:cNvSpPr txBox="1"/>
          <p:nvPr/>
        </p:nvSpPr>
        <p:spPr>
          <a:xfrm>
            <a:off x="517500" y="924187"/>
            <a:ext cx="1306200" cy="367500"/>
          </a:xfrm>
          <a:prstGeom prst="rect">
            <a:avLst/>
          </a:prstGeom>
          <a:noFill/>
          <a:ln>
            <a:noFill/>
          </a:ln>
        </p:spPr>
        <p:txBody>
          <a:bodyPr anchorCtr="0" anchor="t" bIns="91425" lIns="91425" rIns="91425" tIns="91425">
            <a:noAutofit/>
          </a:bodyPr>
          <a:lstStyle/>
          <a:p>
            <a:pPr lvl="0">
              <a:spcBef>
                <a:spcPts val="0"/>
              </a:spcBef>
              <a:buNone/>
            </a:pPr>
            <a:r>
              <a:rPr b="1" lang="en-GB" sz="1800">
                <a:solidFill>
                  <a:srgbClr val="FF9900"/>
                </a:solidFill>
              </a:rPr>
              <a:t>Develop</a:t>
            </a:r>
          </a:p>
        </p:txBody>
      </p:sp>
      <p:sp>
        <p:nvSpPr>
          <p:cNvPr id="117" name="Shape 117"/>
          <p:cNvSpPr txBox="1"/>
          <p:nvPr/>
        </p:nvSpPr>
        <p:spPr>
          <a:xfrm>
            <a:off x="7467350" y="606337"/>
            <a:ext cx="806100" cy="367500"/>
          </a:xfrm>
          <a:prstGeom prst="rect">
            <a:avLst/>
          </a:prstGeom>
          <a:noFill/>
          <a:ln>
            <a:noFill/>
          </a:ln>
        </p:spPr>
        <p:txBody>
          <a:bodyPr anchorCtr="0" anchor="t" bIns="91425" lIns="91425" rIns="91425" tIns="91425">
            <a:noAutofit/>
          </a:bodyPr>
          <a:lstStyle/>
          <a:p>
            <a:pPr lvl="0">
              <a:spcBef>
                <a:spcPts val="0"/>
              </a:spcBef>
              <a:buNone/>
            </a:pPr>
            <a:r>
              <a:rPr b="1" lang="en-GB" sz="1800">
                <a:solidFill>
                  <a:srgbClr val="4A86E8"/>
                </a:solidFill>
              </a:rPr>
              <a:t>Grow</a:t>
            </a:r>
          </a:p>
        </p:txBody>
      </p:sp>
      <p:sp>
        <p:nvSpPr>
          <p:cNvPr id="118" name="Shape 118"/>
          <p:cNvSpPr txBox="1"/>
          <p:nvPr/>
        </p:nvSpPr>
        <p:spPr>
          <a:xfrm>
            <a:off x="7104300" y="3189712"/>
            <a:ext cx="755100" cy="438900"/>
          </a:xfrm>
          <a:prstGeom prst="rect">
            <a:avLst/>
          </a:prstGeom>
          <a:noFill/>
          <a:ln>
            <a:noFill/>
          </a:ln>
        </p:spPr>
        <p:txBody>
          <a:bodyPr anchorCtr="0" anchor="t" bIns="91425" lIns="91425" rIns="91425" tIns="91425">
            <a:noAutofit/>
          </a:bodyPr>
          <a:lstStyle/>
          <a:p>
            <a:pPr lvl="0">
              <a:spcBef>
                <a:spcPts val="0"/>
              </a:spcBef>
              <a:buNone/>
            </a:pPr>
            <a:r>
              <a:rPr b="1" lang="en-GB" sz="1800">
                <a:solidFill>
                  <a:srgbClr val="FF0000"/>
                </a:solidFill>
              </a:rPr>
              <a:t>Earn</a:t>
            </a:r>
          </a:p>
        </p:txBody>
      </p:sp>
      <p:sp>
        <p:nvSpPr>
          <p:cNvPr id="119" name="Shape 119"/>
          <p:cNvSpPr txBox="1"/>
          <p:nvPr/>
        </p:nvSpPr>
        <p:spPr>
          <a:xfrm>
            <a:off x="517500" y="1475262"/>
            <a:ext cx="2143200" cy="2784600"/>
          </a:xfrm>
          <a:prstGeom prst="rect">
            <a:avLst/>
          </a:prstGeom>
          <a:noFill/>
          <a:ln>
            <a:noFill/>
          </a:ln>
        </p:spPr>
        <p:txBody>
          <a:bodyPr anchorCtr="0" anchor="t" bIns="91425" lIns="91425" rIns="91425" tIns="91425">
            <a:noAutofit/>
          </a:bodyPr>
          <a:lstStyle/>
          <a:p>
            <a:pPr lvl="0">
              <a:spcBef>
                <a:spcPts val="0"/>
              </a:spcBef>
              <a:buNone/>
            </a:pPr>
            <a:r>
              <a:rPr b="1" lang="en-GB" sz="1500">
                <a:solidFill>
                  <a:schemeClr val="dk2"/>
                </a:solidFill>
                <a:latin typeface="Roboto"/>
                <a:ea typeface="Roboto"/>
                <a:cs typeface="Roboto"/>
                <a:sym typeface="Roboto"/>
              </a:rPr>
              <a:t>Backend Services</a:t>
            </a:r>
          </a:p>
          <a:p>
            <a:pPr lvl="0">
              <a:spcBef>
                <a:spcPts val="0"/>
              </a:spcBef>
              <a:buNone/>
            </a:pPr>
            <a:r>
              <a:t/>
            </a:r>
            <a:endParaRPr sz="1500">
              <a:solidFill>
                <a:schemeClr val="dk2"/>
              </a:solidFill>
              <a:latin typeface="Roboto"/>
              <a:ea typeface="Roboto"/>
              <a:cs typeface="Roboto"/>
              <a:sym typeface="Roboto"/>
            </a:endParaRP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Real time DB</a:t>
            </a: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Authentication</a:t>
            </a: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Hosting</a:t>
            </a: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Storage</a:t>
            </a: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Cloud Messaging</a:t>
            </a: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Remote Config</a:t>
            </a:r>
          </a:p>
          <a:p>
            <a:pPr lvl="0">
              <a:spcBef>
                <a:spcPts val="0"/>
              </a:spcBef>
              <a:buNone/>
            </a:pPr>
            <a:r>
              <a:t/>
            </a:r>
            <a:endParaRPr sz="1500">
              <a:solidFill>
                <a:schemeClr val="dk2"/>
              </a:solidFill>
              <a:latin typeface="Roboto"/>
              <a:ea typeface="Roboto"/>
              <a:cs typeface="Roboto"/>
              <a:sym typeface="Roboto"/>
            </a:endParaRPr>
          </a:p>
          <a:p>
            <a:pPr lvl="0">
              <a:spcBef>
                <a:spcPts val="0"/>
              </a:spcBef>
              <a:buNone/>
            </a:pPr>
            <a:r>
              <a:rPr b="1" lang="en-GB" sz="1500">
                <a:solidFill>
                  <a:schemeClr val="dk2"/>
                </a:solidFill>
                <a:latin typeface="Roboto"/>
                <a:ea typeface="Roboto"/>
                <a:cs typeface="Roboto"/>
                <a:sym typeface="Roboto"/>
              </a:rPr>
              <a:t>App Quality Services</a:t>
            </a:r>
          </a:p>
          <a:p>
            <a:pPr lvl="0">
              <a:spcBef>
                <a:spcPts val="0"/>
              </a:spcBef>
              <a:buNone/>
            </a:pPr>
            <a:r>
              <a:t/>
            </a:r>
            <a:endParaRPr b="1" sz="1500">
              <a:solidFill>
                <a:schemeClr val="dk2"/>
              </a:solidFill>
              <a:latin typeface="Roboto"/>
              <a:ea typeface="Roboto"/>
              <a:cs typeface="Roboto"/>
              <a:sym typeface="Roboto"/>
            </a:endParaRP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Test lab </a:t>
            </a: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Crash Reporting</a:t>
            </a:r>
          </a:p>
          <a:p>
            <a:pPr lvl="0">
              <a:spcBef>
                <a:spcPts val="0"/>
              </a:spcBef>
              <a:buNone/>
            </a:pPr>
            <a:r>
              <a:t/>
            </a:r>
            <a:endParaRPr sz="1500">
              <a:solidFill>
                <a:schemeClr val="dk2"/>
              </a:solidFill>
              <a:latin typeface="Roboto"/>
              <a:ea typeface="Roboto"/>
              <a:cs typeface="Roboto"/>
              <a:sym typeface="Roboto"/>
            </a:endParaRPr>
          </a:p>
          <a:p>
            <a:pPr lvl="0">
              <a:spcBef>
                <a:spcPts val="0"/>
              </a:spcBef>
              <a:buNone/>
            </a:pPr>
            <a:r>
              <a:t/>
            </a:r>
            <a:endParaRPr sz="1500">
              <a:solidFill>
                <a:schemeClr val="dk2"/>
              </a:solidFill>
              <a:latin typeface="Roboto"/>
              <a:ea typeface="Roboto"/>
              <a:cs typeface="Roboto"/>
              <a:sym typeface="Roboto"/>
            </a:endParaRPr>
          </a:p>
        </p:txBody>
      </p:sp>
      <p:sp>
        <p:nvSpPr>
          <p:cNvPr id="120" name="Shape 120"/>
          <p:cNvSpPr txBox="1"/>
          <p:nvPr/>
        </p:nvSpPr>
        <p:spPr>
          <a:xfrm>
            <a:off x="6916250" y="1587537"/>
            <a:ext cx="1775700" cy="1364400"/>
          </a:xfrm>
          <a:prstGeom prst="rect">
            <a:avLst/>
          </a:prstGeom>
          <a:noFill/>
          <a:ln>
            <a:noFill/>
          </a:ln>
        </p:spPr>
        <p:txBody>
          <a:bodyPr anchorCtr="0" anchor="t" bIns="91425" lIns="91425" rIns="91425" tIns="91425">
            <a:noAutofit/>
          </a:bodyPr>
          <a:lstStyle/>
          <a:p>
            <a:pPr lvl="0">
              <a:spcBef>
                <a:spcPts val="0"/>
              </a:spcBef>
              <a:buNone/>
            </a:pPr>
            <a:r>
              <a:t/>
            </a:r>
            <a:endParaRPr/>
          </a:p>
        </p:txBody>
      </p:sp>
      <p:sp>
        <p:nvSpPr>
          <p:cNvPr id="121" name="Shape 121"/>
          <p:cNvSpPr txBox="1"/>
          <p:nvPr/>
        </p:nvSpPr>
        <p:spPr>
          <a:xfrm>
            <a:off x="6476600" y="1031737"/>
            <a:ext cx="2418600" cy="1872000"/>
          </a:xfrm>
          <a:prstGeom prst="rect">
            <a:avLst/>
          </a:prstGeom>
          <a:noFill/>
          <a:ln>
            <a:noFill/>
          </a:ln>
        </p:spPr>
        <p:txBody>
          <a:bodyPr anchorCtr="0" anchor="t" bIns="91425" lIns="91425" rIns="91425" tIns="91425">
            <a:noAutofit/>
          </a:bodyPr>
          <a:lstStyle/>
          <a:p>
            <a:pPr lvl="0">
              <a:spcBef>
                <a:spcPts val="0"/>
              </a:spcBef>
              <a:buNone/>
            </a:pPr>
            <a:r>
              <a:rPr b="1" lang="en-GB" sz="1500">
                <a:solidFill>
                  <a:schemeClr val="dk2"/>
                </a:solidFill>
                <a:latin typeface="Roboto"/>
                <a:ea typeface="Roboto"/>
                <a:cs typeface="Roboto"/>
                <a:sym typeface="Roboto"/>
              </a:rPr>
              <a:t>Acquisition</a:t>
            </a:r>
          </a:p>
          <a:p>
            <a:pPr lvl="0">
              <a:spcBef>
                <a:spcPts val="0"/>
              </a:spcBef>
              <a:buNone/>
            </a:pPr>
            <a:r>
              <a:t/>
            </a:r>
            <a:endParaRPr sz="1500">
              <a:solidFill>
                <a:schemeClr val="dk2"/>
              </a:solidFill>
              <a:latin typeface="Roboto"/>
              <a:ea typeface="Roboto"/>
              <a:cs typeface="Roboto"/>
              <a:sym typeface="Roboto"/>
            </a:endParaRP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Dynamic Links</a:t>
            </a: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Invites</a:t>
            </a:r>
          </a:p>
          <a:p>
            <a:pPr lvl="0">
              <a:spcBef>
                <a:spcPts val="0"/>
              </a:spcBef>
              <a:buNone/>
            </a:pPr>
            <a:r>
              <a:t/>
            </a:r>
            <a:endParaRPr sz="1500">
              <a:solidFill>
                <a:schemeClr val="dk2"/>
              </a:solidFill>
              <a:latin typeface="Roboto"/>
              <a:ea typeface="Roboto"/>
              <a:cs typeface="Roboto"/>
              <a:sym typeface="Roboto"/>
            </a:endParaRPr>
          </a:p>
          <a:p>
            <a:pPr lvl="0">
              <a:spcBef>
                <a:spcPts val="0"/>
              </a:spcBef>
              <a:buNone/>
            </a:pPr>
            <a:r>
              <a:rPr b="1" lang="en-GB" sz="1500">
                <a:solidFill>
                  <a:schemeClr val="dk2"/>
                </a:solidFill>
                <a:latin typeface="Roboto"/>
                <a:ea typeface="Roboto"/>
                <a:cs typeface="Roboto"/>
                <a:sym typeface="Roboto"/>
              </a:rPr>
              <a:t>Re-Engagement</a:t>
            </a:r>
            <a:br>
              <a:rPr b="1" lang="en-GB" sz="1500">
                <a:solidFill>
                  <a:schemeClr val="dk2"/>
                </a:solidFill>
                <a:latin typeface="Roboto"/>
                <a:ea typeface="Roboto"/>
                <a:cs typeface="Roboto"/>
                <a:sym typeface="Roboto"/>
              </a:rPr>
            </a:b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Notifications</a:t>
            </a:r>
          </a:p>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App Indexing</a:t>
            </a:r>
          </a:p>
        </p:txBody>
      </p:sp>
      <p:sp>
        <p:nvSpPr>
          <p:cNvPr id="122" name="Shape 122"/>
          <p:cNvSpPr txBox="1"/>
          <p:nvPr/>
        </p:nvSpPr>
        <p:spPr>
          <a:xfrm>
            <a:off x="6765675" y="3598350"/>
            <a:ext cx="1676700" cy="316500"/>
          </a:xfrm>
          <a:prstGeom prst="rect">
            <a:avLst/>
          </a:prstGeom>
          <a:noFill/>
          <a:ln>
            <a:noFill/>
          </a:ln>
        </p:spPr>
        <p:txBody>
          <a:bodyPr anchorCtr="0" anchor="t" bIns="91425" lIns="91425" rIns="91425" tIns="91425">
            <a:noAutofit/>
          </a:bodyPr>
          <a:lstStyle/>
          <a:p>
            <a:pPr indent="-323850" lvl="0" marL="457200">
              <a:spcBef>
                <a:spcPts val="0"/>
              </a:spcBef>
              <a:buClr>
                <a:schemeClr val="dk2"/>
              </a:buClr>
              <a:buSzPct val="100000"/>
              <a:buFont typeface="Roboto"/>
              <a:buChar char="●"/>
            </a:pPr>
            <a:r>
              <a:rPr lang="en-GB" sz="1500">
                <a:solidFill>
                  <a:schemeClr val="dk2"/>
                </a:solidFill>
                <a:latin typeface="Roboto"/>
                <a:ea typeface="Roboto"/>
                <a:cs typeface="Roboto"/>
                <a:sym typeface="Roboto"/>
              </a:rPr>
              <a:t>In-App Ads</a:t>
            </a:r>
          </a:p>
        </p:txBody>
      </p:sp>
      <p:sp>
        <p:nvSpPr>
          <p:cNvPr id="123" name="Shape 123"/>
          <p:cNvSpPr txBox="1"/>
          <p:nvPr/>
        </p:nvSpPr>
        <p:spPr>
          <a:xfrm>
            <a:off x="548025" y="217900"/>
            <a:ext cx="5836800" cy="632700"/>
          </a:xfrm>
          <a:prstGeom prst="rect">
            <a:avLst/>
          </a:prstGeom>
          <a:noFill/>
          <a:ln>
            <a:noFill/>
          </a:ln>
        </p:spPr>
        <p:txBody>
          <a:bodyPr anchorCtr="0" anchor="ctr" bIns="91425" lIns="91425" rIns="91425" tIns="91425">
            <a:noAutofit/>
          </a:bodyPr>
          <a:lstStyle/>
          <a:p>
            <a:pPr lvl="0" rtl="0">
              <a:spcBef>
                <a:spcPts val="0"/>
              </a:spcBef>
              <a:buNone/>
            </a:pPr>
            <a:r>
              <a:rPr lang="en-GB" sz="3000">
                <a:solidFill>
                  <a:schemeClr val="dk1"/>
                </a:solidFill>
                <a:latin typeface="Roboto"/>
                <a:ea typeface="Roboto"/>
                <a:cs typeface="Roboto"/>
                <a:sym typeface="Roboto"/>
              </a:rPr>
              <a:t>Firebase Overview</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0" st="0"/>
                                            </p:txEl>
                                          </p:spTgt>
                                        </p:tgtEl>
                                        <p:attrNameLst>
                                          <p:attrName>style.visibility</p:attrName>
                                        </p:attrNameLst>
                                      </p:cBhvr>
                                      <p:to>
                                        <p:strVal val="visible"/>
                                      </p:to>
                                    </p:set>
                                    <p:animEffect filter="fade" transition="in">
                                      <p:cBhvr>
                                        <p:cTn dur="1000"/>
                                        <p:tgtEl>
                                          <p:spTgt spid="1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1" st="1"/>
                                            </p:txEl>
                                          </p:spTgt>
                                        </p:tgtEl>
                                        <p:attrNameLst>
                                          <p:attrName>style.visibility</p:attrName>
                                        </p:attrNameLst>
                                      </p:cBhvr>
                                      <p:to>
                                        <p:strVal val="visible"/>
                                      </p:to>
                                    </p:set>
                                    <p:animEffect filter="fade" transition="in">
                                      <p:cBhvr>
                                        <p:cTn dur="1000"/>
                                        <p:tgtEl>
                                          <p:spTgt spid="1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2" st="2"/>
                                            </p:txEl>
                                          </p:spTgt>
                                        </p:tgtEl>
                                        <p:attrNameLst>
                                          <p:attrName>style.visibility</p:attrName>
                                        </p:attrNameLst>
                                      </p:cBhvr>
                                      <p:to>
                                        <p:strVal val="visible"/>
                                      </p:to>
                                    </p:set>
                                    <p:animEffect filter="fade" transition="in">
                                      <p:cBhvr>
                                        <p:cTn dur="1000"/>
                                        <p:tgtEl>
                                          <p:spTgt spid="1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3" st="3"/>
                                            </p:txEl>
                                          </p:spTgt>
                                        </p:tgtEl>
                                        <p:attrNameLst>
                                          <p:attrName>style.visibility</p:attrName>
                                        </p:attrNameLst>
                                      </p:cBhvr>
                                      <p:to>
                                        <p:strVal val="visible"/>
                                      </p:to>
                                    </p:set>
                                    <p:animEffect filter="fade" transition="in">
                                      <p:cBhvr>
                                        <p:cTn dur="1000"/>
                                        <p:tgtEl>
                                          <p:spTgt spid="11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4" st="4"/>
                                            </p:txEl>
                                          </p:spTgt>
                                        </p:tgtEl>
                                        <p:attrNameLst>
                                          <p:attrName>style.visibility</p:attrName>
                                        </p:attrNameLst>
                                      </p:cBhvr>
                                      <p:to>
                                        <p:strVal val="visible"/>
                                      </p:to>
                                    </p:set>
                                    <p:animEffect filter="fade" transition="in">
                                      <p:cBhvr>
                                        <p:cTn dur="1000"/>
                                        <p:tgtEl>
                                          <p:spTgt spid="11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5" st="5"/>
                                            </p:txEl>
                                          </p:spTgt>
                                        </p:tgtEl>
                                        <p:attrNameLst>
                                          <p:attrName>style.visibility</p:attrName>
                                        </p:attrNameLst>
                                      </p:cBhvr>
                                      <p:to>
                                        <p:strVal val="visible"/>
                                      </p:to>
                                    </p:set>
                                    <p:animEffect filter="fade" transition="in">
                                      <p:cBhvr>
                                        <p:cTn dur="1000"/>
                                        <p:tgtEl>
                                          <p:spTgt spid="11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6" st="6"/>
                                            </p:txEl>
                                          </p:spTgt>
                                        </p:tgtEl>
                                        <p:attrNameLst>
                                          <p:attrName>style.visibility</p:attrName>
                                        </p:attrNameLst>
                                      </p:cBhvr>
                                      <p:to>
                                        <p:strVal val="visible"/>
                                      </p:to>
                                    </p:set>
                                    <p:animEffect filter="fade" transition="in">
                                      <p:cBhvr>
                                        <p:cTn dur="1000"/>
                                        <p:tgtEl>
                                          <p:spTgt spid="11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7" st="7"/>
                                            </p:txEl>
                                          </p:spTgt>
                                        </p:tgtEl>
                                        <p:attrNameLst>
                                          <p:attrName>style.visibility</p:attrName>
                                        </p:attrNameLst>
                                      </p:cBhvr>
                                      <p:to>
                                        <p:strVal val="visible"/>
                                      </p:to>
                                    </p:set>
                                    <p:animEffect filter="fade" transition="in">
                                      <p:cBhvr>
                                        <p:cTn dur="1000"/>
                                        <p:tgtEl>
                                          <p:spTgt spid="119">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8" st="8"/>
                                            </p:txEl>
                                          </p:spTgt>
                                        </p:tgtEl>
                                        <p:attrNameLst>
                                          <p:attrName>style.visibility</p:attrName>
                                        </p:attrNameLst>
                                      </p:cBhvr>
                                      <p:to>
                                        <p:strVal val="visible"/>
                                      </p:to>
                                    </p:set>
                                    <p:animEffect filter="fade" transition="in">
                                      <p:cBhvr>
                                        <p:cTn dur="1000"/>
                                        <p:tgtEl>
                                          <p:spTgt spid="119">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9" st="9"/>
                                            </p:txEl>
                                          </p:spTgt>
                                        </p:tgtEl>
                                        <p:attrNameLst>
                                          <p:attrName>style.visibility</p:attrName>
                                        </p:attrNameLst>
                                      </p:cBhvr>
                                      <p:to>
                                        <p:strVal val="visible"/>
                                      </p:to>
                                    </p:set>
                                    <p:animEffect filter="fade" transition="in">
                                      <p:cBhvr>
                                        <p:cTn dur="1000"/>
                                        <p:tgtEl>
                                          <p:spTgt spid="119">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10" st="10"/>
                                            </p:txEl>
                                          </p:spTgt>
                                        </p:tgtEl>
                                        <p:attrNameLst>
                                          <p:attrName>style.visibility</p:attrName>
                                        </p:attrNameLst>
                                      </p:cBhvr>
                                      <p:to>
                                        <p:strVal val="visible"/>
                                      </p:to>
                                    </p:set>
                                    <p:animEffect filter="fade" transition="in">
                                      <p:cBhvr>
                                        <p:cTn dur="1000"/>
                                        <p:tgtEl>
                                          <p:spTgt spid="119">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11" st="11"/>
                                            </p:txEl>
                                          </p:spTgt>
                                        </p:tgtEl>
                                        <p:attrNameLst>
                                          <p:attrName>style.visibility</p:attrName>
                                        </p:attrNameLst>
                                      </p:cBhvr>
                                      <p:to>
                                        <p:strVal val="visible"/>
                                      </p:to>
                                    </p:set>
                                    <p:animEffect filter="fade" transition="in">
                                      <p:cBhvr>
                                        <p:cTn dur="1000"/>
                                        <p:tgtEl>
                                          <p:spTgt spid="119">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12" st="12"/>
                                            </p:txEl>
                                          </p:spTgt>
                                        </p:tgtEl>
                                        <p:attrNameLst>
                                          <p:attrName>style.visibility</p:attrName>
                                        </p:attrNameLst>
                                      </p:cBhvr>
                                      <p:to>
                                        <p:strVal val="visible"/>
                                      </p:to>
                                    </p:set>
                                    <p:animEffect filter="fade" transition="in">
                                      <p:cBhvr>
                                        <p:cTn dur="1000"/>
                                        <p:tgtEl>
                                          <p:spTgt spid="119">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13" st="13"/>
                                            </p:txEl>
                                          </p:spTgt>
                                        </p:tgtEl>
                                        <p:attrNameLst>
                                          <p:attrName>style.visibility</p:attrName>
                                        </p:attrNameLst>
                                      </p:cBhvr>
                                      <p:to>
                                        <p:strVal val="visible"/>
                                      </p:to>
                                    </p:set>
                                    <p:animEffect filter="fade" transition="in">
                                      <p:cBhvr>
                                        <p:cTn dur="1000"/>
                                        <p:tgtEl>
                                          <p:spTgt spid="119">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14" st="14"/>
                                            </p:txEl>
                                          </p:spTgt>
                                        </p:tgtEl>
                                        <p:attrNameLst>
                                          <p:attrName>style.visibility</p:attrName>
                                        </p:attrNameLst>
                                      </p:cBhvr>
                                      <p:to>
                                        <p:strVal val="visible"/>
                                      </p:to>
                                    </p:set>
                                    <p:animEffect filter="fade" transition="in">
                                      <p:cBhvr>
                                        <p:cTn dur="1000"/>
                                        <p:tgtEl>
                                          <p:spTgt spid="119">
                                            <p:txEl>
                                              <p:pRg end="14" st="1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0" st="0"/>
                                            </p:txEl>
                                          </p:spTgt>
                                        </p:tgtEl>
                                        <p:attrNameLst>
                                          <p:attrName>style.visibility</p:attrName>
                                        </p:attrNameLst>
                                      </p:cBhvr>
                                      <p:to>
                                        <p:strVal val="visible"/>
                                      </p:to>
                                    </p:set>
                                    <p:animEffect filter="fade" transition="in">
                                      <p:cBhvr>
                                        <p:cTn dur="1000"/>
                                        <p:tgtEl>
                                          <p:spTgt spid="1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1" st="1"/>
                                            </p:txEl>
                                          </p:spTgt>
                                        </p:tgtEl>
                                        <p:attrNameLst>
                                          <p:attrName>style.visibility</p:attrName>
                                        </p:attrNameLst>
                                      </p:cBhvr>
                                      <p:to>
                                        <p:strVal val="visible"/>
                                      </p:to>
                                    </p:set>
                                    <p:animEffect filter="fade" transition="in">
                                      <p:cBhvr>
                                        <p:cTn dur="1000"/>
                                        <p:tgtEl>
                                          <p:spTgt spid="1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2" st="2"/>
                                            </p:txEl>
                                          </p:spTgt>
                                        </p:tgtEl>
                                        <p:attrNameLst>
                                          <p:attrName>style.visibility</p:attrName>
                                        </p:attrNameLst>
                                      </p:cBhvr>
                                      <p:to>
                                        <p:strVal val="visible"/>
                                      </p:to>
                                    </p:set>
                                    <p:animEffect filter="fade" transition="in">
                                      <p:cBhvr>
                                        <p:cTn dur="1000"/>
                                        <p:tgtEl>
                                          <p:spTgt spid="12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3" st="3"/>
                                            </p:txEl>
                                          </p:spTgt>
                                        </p:tgtEl>
                                        <p:attrNameLst>
                                          <p:attrName>style.visibility</p:attrName>
                                        </p:attrNameLst>
                                      </p:cBhvr>
                                      <p:to>
                                        <p:strVal val="visible"/>
                                      </p:to>
                                    </p:set>
                                    <p:animEffect filter="fade" transition="in">
                                      <p:cBhvr>
                                        <p:cTn dur="1000"/>
                                        <p:tgtEl>
                                          <p:spTgt spid="12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4" st="4"/>
                                            </p:txEl>
                                          </p:spTgt>
                                        </p:tgtEl>
                                        <p:attrNameLst>
                                          <p:attrName>style.visibility</p:attrName>
                                        </p:attrNameLst>
                                      </p:cBhvr>
                                      <p:to>
                                        <p:strVal val="visible"/>
                                      </p:to>
                                    </p:set>
                                    <p:animEffect filter="fade" transition="in">
                                      <p:cBhvr>
                                        <p:cTn dur="1000"/>
                                        <p:tgtEl>
                                          <p:spTgt spid="12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5" st="5"/>
                                            </p:txEl>
                                          </p:spTgt>
                                        </p:tgtEl>
                                        <p:attrNameLst>
                                          <p:attrName>style.visibility</p:attrName>
                                        </p:attrNameLst>
                                      </p:cBhvr>
                                      <p:to>
                                        <p:strVal val="visible"/>
                                      </p:to>
                                    </p:set>
                                    <p:animEffect filter="fade" transition="in">
                                      <p:cBhvr>
                                        <p:cTn dur="1000"/>
                                        <p:tgtEl>
                                          <p:spTgt spid="12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6" st="6"/>
                                            </p:txEl>
                                          </p:spTgt>
                                        </p:tgtEl>
                                        <p:attrNameLst>
                                          <p:attrName>style.visibility</p:attrName>
                                        </p:attrNameLst>
                                      </p:cBhvr>
                                      <p:to>
                                        <p:strVal val="visible"/>
                                      </p:to>
                                    </p:set>
                                    <p:animEffect filter="fade" transition="in">
                                      <p:cBhvr>
                                        <p:cTn dur="1000"/>
                                        <p:tgtEl>
                                          <p:spTgt spid="12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7" st="7"/>
                                            </p:txEl>
                                          </p:spTgt>
                                        </p:tgtEl>
                                        <p:attrNameLst>
                                          <p:attrName>style.visibility</p:attrName>
                                        </p:attrNameLst>
                                      </p:cBhvr>
                                      <p:to>
                                        <p:strVal val="visible"/>
                                      </p:to>
                                    </p:set>
                                    <p:animEffect filter="fade" transition="in">
                                      <p:cBhvr>
                                        <p:cTn dur="1000"/>
                                        <p:tgtEl>
                                          <p:spTgt spid="12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6" name="Shape 326"/>
        <p:cNvGrpSpPr/>
        <p:nvPr/>
      </p:nvGrpSpPr>
      <p:grpSpPr>
        <a:xfrm>
          <a:off x="0" y="0"/>
          <a:ext cx="0" cy="0"/>
          <a:chOff x="0" y="0"/>
          <a:chExt cx="0" cy="0"/>
        </a:xfrm>
      </p:grpSpPr>
      <p:sp>
        <p:nvSpPr>
          <p:cNvPr id="327" name="Shape 327"/>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Crash Reporting</a:t>
            </a:r>
          </a:p>
        </p:txBody>
      </p:sp>
      <p:sp>
        <p:nvSpPr>
          <p:cNvPr id="328" name="Shape 328"/>
          <p:cNvSpPr txBox="1"/>
          <p:nvPr>
            <p:ph idx="1" type="body"/>
          </p:nvPr>
        </p:nvSpPr>
        <p:spPr>
          <a:xfrm>
            <a:off x="311700" y="1229875"/>
            <a:ext cx="8520600" cy="1140600"/>
          </a:xfrm>
          <a:prstGeom prst="rect">
            <a:avLst/>
          </a:prstGeom>
        </p:spPr>
        <p:txBody>
          <a:bodyPr anchorCtr="0" anchor="t" bIns="91425" lIns="91425" rIns="91425" tIns="91425">
            <a:noAutofit/>
          </a:bodyPr>
          <a:lstStyle/>
          <a:p>
            <a:pPr indent="-228600" lvl="0" marL="457200" rtl="0">
              <a:spcBef>
                <a:spcPts val="0"/>
              </a:spcBef>
            </a:pPr>
            <a:r>
              <a:rPr lang="en-GB"/>
              <a:t>Monitor non-fatal errors in Android</a:t>
            </a:r>
          </a:p>
          <a:p>
            <a:pPr indent="-228600" lvl="0" marL="457200" rtl="0">
              <a:spcBef>
                <a:spcPts val="0"/>
              </a:spcBef>
            </a:pPr>
            <a:r>
              <a:rPr lang="en-GB"/>
              <a:t>Setup email alerts for new crashes</a:t>
            </a:r>
          </a:p>
          <a:p>
            <a:pPr indent="-228600" lvl="0" marL="457200" rtl="0">
              <a:spcBef>
                <a:spcPts val="0"/>
              </a:spcBef>
            </a:pPr>
            <a:r>
              <a:rPr lang="en-GB"/>
              <a:t>Direct integration with Analytics - to get insights based on your audience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8">
                                            <p:txEl>
                                              <p:pRg end="0" st="0"/>
                                            </p:txEl>
                                          </p:spTgt>
                                        </p:tgtEl>
                                        <p:attrNameLst>
                                          <p:attrName>style.visibility</p:attrName>
                                        </p:attrNameLst>
                                      </p:cBhvr>
                                      <p:to>
                                        <p:strVal val="visible"/>
                                      </p:to>
                                    </p:set>
                                    <p:animEffect filter="fade" transition="in">
                                      <p:cBhvr>
                                        <p:cTn dur="1000"/>
                                        <p:tgtEl>
                                          <p:spTgt spid="3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8">
                                            <p:txEl>
                                              <p:pRg end="1" st="1"/>
                                            </p:txEl>
                                          </p:spTgt>
                                        </p:tgtEl>
                                        <p:attrNameLst>
                                          <p:attrName>style.visibility</p:attrName>
                                        </p:attrNameLst>
                                      </p:cBhvr>
                                      <p:to>
                                        <p:strVal val="visible"/>
                                      </p:to>
                                    </p:set>
                                    <p:animEffect filter="fade" transition="in">
                                      <p:cBhvr>
                                        <p:cTn dur="1000"/>
                                        <p:tgtEl>
                                          <p:spTgt spid="3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8">
                                            <p:txEl>
                                              <p:pRg end="2" st="2"/>
                                            </p:txEl>
                                          </p:spTgt>
                                        </p:tgtEl>
                                        <p:attrNameLst>
                                          <p:attrName>style.visibility</p:attrName>
                                        </p:attrNameLst>
                                      </p:cBhvr>
                                      <p:to>
                                        <p:strVal val="visible"/>
                                      </p:to>
                                    </p:set>
                                    <p:animEffect filter="fade" transition="in">
                                      <p:cBhvr>
                                        <p:cTn dur="1000"/>
                                        <p:tgtEl>
                                          <p:spTgt spid="328">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2" name="Shape 332"/>
        <p:cNvGrpSpPr/>
        <p:nvPr/>
      </p:nvGrpSpPr>
      <p:grpSpPr>
        <a:xfrm>
          <a:off x="0" y="0"/>
          <a:ext cx="0" cy="0"/>
          <a:chOff x="0" y="0"/>
          <a:chExt cx="0" cy="0"/>
        </a:xfrm>
      </p:grpSpPr>
      <p:sp>
        <p:nvSpPr>
          <p:cNvPr id="333" name="Shape 333"/>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Not reporting crashes yet?</a:t>
            </a:r>
          </a:p>
        </p:txBody>
      </p:sp>
      <p:pic>
        <p:nvPicPr>
          <p:cNvPr descr="one-of-the-most-important-things-in-life_o_1918125.jpg" id="334" name="Shape 334"/>
          <p:cNvPicPr preferRelativeResize="0"/>
          <p:nvPr/>
        </p:nvPicPr>
        <p:blipFill rotWithShape="1">
          <a:blip r:embed="rId3">
            <a:alphaModFix/>
          </a:blip>
          <a:srcRect b="3827" l="0" r="0" t="0"/>
          <a:stretch/>
        </p:blipFill>
        <p:spPr>
          <a:xfrm>
            <a:off x="440074" y="1217750"/>
            <a:ext cx="5261474" cy="30907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4"/>
                                        </p:tgtEl>
                                        <p:attrNameLst>
                                          <p:attrName>style.visibility</p:attrName>
                                        </p:attrNameLst>
                                      </p:cBhvr>
                                      <p:to>
                                        <p:strVal val="visible"/>
                                      </p:to>
                                    </p:set>
                                    <p:animEffect filter="fade" transition="in">
                                      <p:cBhvr>
                                        <p:cTn dur="1000"/>
                                        <p:tgtEl>
                                          <p:spTgt spid="3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8" name="Shape 338"/>
        <p:cNvGrpSpPr/>
        <p:nvPr/>
      </p:nvGrpSpPr>
      <p:grpSpPr>
        <a:xfrm>
          <a:off x="0" y="0"/>
          <a:ext cx="0" cy="0"/>
          <a:chOff x="0" y="0"/>
          <a:chExt cx="0" cy="0"/>
        </a:xfrm>
      </p:grpSpPr>
      <p:sp>
        <p:nvSpPr>
          <p:cNvPr id="339" name="Shape 339"/>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Need more info?</a:t>
            </a:r>
          </a:p>
        </p:txBody>
      </p:sp>
      <p:sp>
        <p:nvSpPr>
          <p:cNvPr id="340" name="Shape 340"/>
          <p:cNvSpPr txBox="1"/>
          <p:nvPr>
            <p:ph idx="1" type="body"/>
          </p:nvPr>
        </p:nvSpPr>
        <p:spPr>
          <a:xfrm>
            <a:off x="311700" y="1229875"/>
            <a:ext cx="8520600" cy="771900"/>
          </a:xfrm>
          <a:prstGeom prst="rect">
            <a:avLst/>
          </a:prstGeom>
        </p:spPr>
        <p:txBody>
          <a:bodyPr anchorCtr="0" anchor="t" bIns="91425" lIns="91425" rIns="91425" tIns="91425">
            <a:noAutofit/>
          </a:bodyPr>
          <a:lstStyle/>
          <a:p>
            <a:pPr indent="-228600" lvl="0" marL="457200" rtl="0">
              <a:spcBef>
                <a:spcPts val="0"/>
              </a:spcBef>
            </a:pPr>
            <a:r>
              <a:rPr lang="en-GB"/>
              <a:t>Documentation - </a:t>
            </a:r>
            <a:r>
              <a:rPr b="1" lang="en-GB"/>
              <a:t>firebase.google.com/docs/</a:t>
            </a:r>
          </a:p>
          <a:p>
            <a:pPr indent="-228600" lvl="0" marL="457200">
              <a:spcBef>
                <a:spcPts val="0"/>
              </a:spcBef>
            </a:pPr>
            <a:r>
              <a:rPr lang="en-GB"/>
              <a:t>Presentation - </a:t>
            </a:r>
            <a:r>
              <a:rPr b="1" lang="en-GB"/>
              <a:t>bit.ly/uberritos</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4" name="Shape 344"/>
        <p:cNvGrpSpPr/>
        <p:nvPr/>
      </p:nvGrpSpPr>
      <p:grpSpPr>
        <a:xfrm>
          <a:off x="0" y="0"/>
          <a:ext cx="0" cy="0"/>
          <a:chOff x="0" y="0"/>
          <a:chExt cx="0" cy="0"/>
        </a:xfrm>
      </p:grpSpPr>
      <p:pic>
        <p:nvPicPr>
          <p:cNvPr descr="presentation-finished-any-ksd616.jpg" id="345" name="Shape 345"/>
          <p:cNvPicPr preferRelativeResize="0"/>
          <p:nvPr/>
        </p:nvPicPr>
        <p:blipFill>
          <a:blip r:embed="rId3">
            <a:alphaModFix/>
          </a:blip>
          <a:stretch>
            <a:fillRect/>
          </a:stretch>
        </p:blipFill>
        <p:spPr>
          <a:xfrm>
            <a:off x="905373" y="381824"/>
            <a:ext cx="3498274" cy="4122124"/>
          </a:xfrm>
          <a:prstGeom prst="rect">
            <a:avLst/>
          </a:prstGeom>
          <a:noFill/>
          <a:ln>
            <a:noFill/>
          </a:ln>
        </p:spPr>
      </p:pic>
      <p:pic>
        <p:nvPicPr>
          <p:cNvPr descr="github-character-silhouette_318-40485.jpg" id="346" name="Shape 346"/>
          <p:cNvPicPr preferRelativeResize="0"/>
          <p:nvPr/>
        </p:nvPicPr>
        <p:blipFill>
          <a:blip r:embed="rId4">
            <a:alphaModFix/>
          </a:blip>
          <a:stretch>
            <a:fillRect/>
          </a:stretch>
        </p:blipFill>
        <p:spPr>
          <a:xfrm>
            <a:off x="4937374" y="1835712"/>
            <a:ext cx="523099" cy="523099"/>
          </a:xfrm>
          <a:prstGeom prst="rect">
            <a:avLst/>
          </a:prstGeom>
          <a:noFill/>
          <a:ln>
            <a:noFill/>
          </a:ln>
        </p:spPr>
      </p:pic>
      <p:pic>
        <p:nvPicPr>
          <p:cNvPr descr="twitter_icon-aa3c1f5542de27e4810b43c5af1c756f1.png" id="347" name="Shape 347"/>
          <p:cNvPicPr preferRelativeResize="0"/>
          <p:nvPr/>
        </p:nvPicPr>
        <p:blipFill>
          <a:blip r:embed="rId5">
            <a:alphaModFix/>
          </a:blip>
          <a:stretch>
            <a:fillRect/>
          </a:stretch>
        </p:blipFill>
        <p:spPr>
          <a:xfrm>
            <a:off x="4958652" y="2526912"/>
            <a:ext cx="523100" cy="523100"/>
          </a:xfrm>
          <a:prstGeom prst="rect">
            <a:avLst/>
          </a:prstGeom>
          <a:noFill/>
          <a:ln>
            <a:noFill/>
          </a:ln>
        </p:spPr>
      </p:pic>
      <p:sp>
        <p:nvSpPr>
          <p:cNvPr id="348" name="Shape 348"/>
          <p:cNvSpPr txBox="1"/>
          <p:nvPr/>
        </p:nvSpPr>
        <p:spPr>
          <a:xfrm>
            <a:off x="5628575" y="1876012"/>
            <a:ext cx="1026900" cy="442500"/>
          </a:xfrm>
          <a:prstGeom prst="rect">
            <a:avLst/>
          </a:prstGeom>
          <a:noFill/>
          <a:ln>
            <a:noFill/>
          </a:ln>
        </p:spPr>
        <p:txBody>
          <a:bodyPr anchorCtr="0" anchor="t" bIns="91425" lIns="91425" rIns="91425" tIns="91425">
            <a:noAutofit/>
          </a:bodyPr>
          <a:lstStyle/>
          <a:p>
            <a:pPr lvl="0">
              <a:spcBef>
                <a:spcPts val="0"/>
              </a:spcBef>
              <a:buNone/>
            </a:pPr>
            <a:r>
              <a:rPr lang="en-GB"/>
              <a:t>ishan1604</a:t>
            </a:r>
          </a:p>
        </p:txBody>
      </p:sp>
      <p:sp>
        <p:nvSpPr>
          <p:cNvPr id="349" name="Shape 349"/>
          <p:cNvSpPr txBox="1"/>
          <p:nvPr/>
        </p:nvSpPr>
        <p:spPr>
          <a:xfrm>
            <a:off x="5628575" y="2526862"/>
            <a:ext cx="1368300" cy="523200"/>
          </a:xfrm>
          <a:prstGeom prst="rect">
            <a:avLst/>
          </a:prstGeom>
          <a:noFill/>
          <a:ln>
            <a:noFill/>
          </a:ln>
        </p:spPr>
        <p:txBody>
          <a:bodyPr anchorCtr="0" anchor="ctr" bIns="91425" lIns="91425" rIns="91425" tIns="91425">
            <a:noAutofit/>
          </a:bodyPr>
          <a:lstStyle/>
          <a:p>
            <a:pPr lvl="0" rtl="0">
              <a:spcBef>
                <a:spcPts val="0"/>
              </a:spcBef>
              <a:buNone/>
            </a:pPr>
            <a:r>
              <a:rPr lang="en-GB"/>
              <a:t>@</a:t>
            </a:r>
            <a:r>
              <a:rPr lang="en-GB"/>
              <a:t>ishan1604</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7" name="Shape 127"/>
        <p:cNvGrpSpPr/>
        <p:nvPr/>
      </p:nvGrpSpPr>
      <p:grpSpPr>
        <a:xfrm>
          <a:off x="0" y="0"/>
          <a:ext cx="0" cy="0"/>
          <a:chOff x="0" y="0"/>
          <a:chExt cx="0" cy="0"/>
        </a:xfrm>
      </p:grpSpPr>
      <p:sp>
        <p:nvSpPr>
          <p:cNvPr id="128" name="Shape 128"/>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Authentication</a:t>
            </a:r>
          </a:p>
        </p:txBody>
      </p:sp>
      <p:sp>
        <p:nvSpPr>
          <p:cNvPr id="129" name="Shape 129"/>
          <p:cNvSpPr txBox="1"/>
          <p:nvPr>
            <p:ph idx="1" type="body"/>
          </p:nvPr>
        </p:nvSpPr>
        <p:spPr>
          <a:xfrm>
            <a:off x="311700" y="1229875"/>
            <a:ext cx="4329600" cy="3339000"/>
          </a:xfrm>
          <a:prstGeom prst="rect">
            <a:avLst/>
          </a:prstGeom>
        </p:spPr>
        <p:txBody>
          <a:bodyPr anchorCtr="0" anchor="t" bIns="91425" lIns="91425" rIns="91425" tIns="91425">
            <a:noAutofit/>
          </a:bodyPr>
          <a:lstStyle/>
          <a:p>
            <a:pPr lvl="0">
              <a:spcBef>
                <a:spcPts val="0"/>
              </a:spcBef>
              <a:buNone/>
            </a:pPr>
            <a:r>
              <a:rPr lang="en-GB"/>
              <a:t>Support for :</a:t>
            </a:r>
          </a:p>
          <a:p>
            <a:pPr indent="-228600" lvl="0" marL="457200" rtl="0">
              <a:spcBef>
                <a:spcPts val="0"/>
              </a:spcBef>
            </a:pPr>
            <a:r>
              <a:rPr lang="en-GB"/>
              <a:t>Email &amp; Password</a:t>
            </a:r>
          </a:p>
          <a:p>
            <a:pPr indent="-228600" lvl="0" marL="457200" rtl="0">
              <a:spcBef>
                <a:spcPts val="0"/>
              </a:spcBef>
            </a:pPr>
            <a:r>
              <a:rPr lang="en-GB"/>
              <a:t>Social providers</a:t>
            </a:r>
          </a:p>
          <a:p>
            <a:pPr indent="-228600" lvl="0" marL="457200" rtl="0">
              <a:spcBef>
                <a:spcPts val="0"/>
              </a:spcBef>
            </a:pPr>
            <a:r>
              <a:rPr lang="en-GB"/>
              <a:t>OAuth2</a:t>
            </a:r>
          </a:p>
          <a:p>
            <a:pPr indent="-228600" lvl="0" marL="457200" rtl="0">
              <a:spcBef>
                <a:spcPts val="0"/>
              </a:spcBef>
            </a:pPr>
            <a:r>
              <a:rPr lang="en-GB"/>
              <a:t>Anonymous Login</a:t>
            </a:r>
          </a:p>
          <a:p>
            <a:pPr indent="-228600" lvl="0" marL="457200" rtl="0">
              <a:spcBef>
                <a:spcPts val="0"/>
              </a:spcBef>
            </a:pPr>
            <a:r>
              <a:rPr lang="en-GB"/>
              <a:t>Any other existing solution</a:t>
            </a:r>
          </a:p>
        </p:txBody>
      </p:sp>
      <p:pic>
        <p:nvPicPr>
          <p:cNvPr id="130" name="Shape 130"/>
          <p:cNvPicPr preferRelativeResize="0"/>
          <p:nvPr/>
        </p:nvPicPr>
        <p:blipFill>
          <a:blip r:embed="rId3">
            <a:alphaModFix/>
          </a:blip>
          <a:stretch>
            <a:fillRect/>
          </a:stretch>
        </p:blipFill>
        <p:spPr>
          <a:xfrm>
            <a:off x="4207525" y="1428800"/>
            <a:ext cx="4197900" cy="2361318"/>
          </a:xfrm>
          <a:prstGeom prst="rect">
            <a:avLst/>
          </a:prstGeom>
          <a:noFill/>
          <a:ln>
            <a:noFill/>
          </a:ln>
        </p:spPr>
      </p:pic>
      <p:grpSp>
        <p:nvGrpSpPr>
          <p:cNvPr id="131" name="Shape 131"/>
          <p:cNvGrpSpPr/>
          <p:nvPr/>
        </p:nvGrpSpPr>
        <p:grpSpPr>
          <a:xfrm>
            <a:off x="385057" y="4074950"/>
            <a:ext cx="5582539" cy="718675"/>
            <a:chOff x="385050" y="4074937"/>
            <a:chExt cx="4695550" cy="718675"/>
          </a:xfrm>
        </p:grpSpPr>
        <p:sp>
          <p:nvSpPr>
            <p:cNvPr id="132" name="Shape 132"/>
            <p:cNvSpPr txBox="1"/>
            <p:nvPr/>
          </p:nvSpPr>
          <p:spPr>
            <a:xfrm>
              <a:off x="385050" y="4241225"/>
              <a:ext cx="3948000" cy="386100"/>
            </a:xfrm>
            <a:prstGeom prst="rect">
              <a:avLst/>
            </a:prstGeom>
            <a:noFill/>
            <a:ln>
              <a:noFill/>
            </a:ln>
          </p:spPr>
          <p:txBody>
            <a:bodyPr anchorCtr="0" anchor="t" bIns="91425" lIns="91425" rIns="91425" tIns="91425">
              <a:noAutofit/>
            </a:bodyPr>
            <a:lstStyle/>
            <a:p>
              <a:pPr lvl="0">
                <a:spcBef>
                  <a:spcPts val="0"/>
                </a:spcBef>
                <a:buNone/>
              </a:pPr>
              <a:r>
                <a:rPr lang="en-GB" sz="1800">
                  <a:solidFill>
                    <a:schemeClr val="dk2"/>
                  </a:solidFill>
                  <a:latin typeface="Roboto"/>
                  <a:ea typeface="Roboto"/>
                  <a:cs typeface="Roboto"/>
                  <a:sym typeface="Roboto"/>
                </a:rPr>
                <a:t>Firebase UI - Drop In Authentication Solution</a:t>
              </a:r>
            </a:p>
          </p:txBody>
        </p:sp>
        <p:pic>
          <p:nvPicPr>
            <p:cNvPr descr="2000px-Plug-in_Noun_project_4032.svg.png" id="133" name="Shape 133"/>
            <p:cNvPicPr preferRelativeResize="0"/>
            <p:nvPr/>
          </p:nvPicPr>
          <p:blipFill>
            <a:blip r:embed="rId4">
              <a:alphaModFix/>
            </a:blip>
            <a:stretch>
              <a:fillRect/>
            </a:stretch>
          </p:blipFill>
          <p:spPr>
            <a:xfrm>
              <a:off x="4361925" y="4074937"/>
              <a:ext cx="718675" cy="718675"/>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1000"/>
                                        <p:tgtEl>
                                          <p:spTgt spid="1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0" st="0"/>
                                            </p:txEl>
                                          </p:spTgt>
                                        </p:tgtEl>
                                        <p:attrNameLst>
                                          <p:attrName>style.visibility</p:attrName>
                                        </p:attrNameLst>
                                      </p:cBhvr>
                                      <p:to>
                                        <p:strVal val="visible"/>
                                      </p:to>
                                    </p:set>
                                    <p:animEffect filter="fade" transition="in">
                                      <p:cBhvr>
                                        <p:cTn dur="1000"/>
                                        <p:tgtEl>
                                          <p:spTgt spid="1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1" st="1"/>
                                            </p:txEl>
                                          </p:spTgt>
                                        </p:tgtEl>
                                        <p:attrNameLst>
                                          <p:attrName>style.visibility</p:attrName>
                                        </p:attrNameLst>
                                      </p:cBhvr>
                                      <p:to>
                                        <p:strVal val="visible"/>
                                      </p:to>
                                    </p:set>
                                    <p:animEffect filter="fade" transition="in">
                                      <p:cBhvr>
                                        <p:cTn dur="1000"/>
                                        <p:tgtEl>
                                          <p:spTgt spid="1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2" st="2"/>
                                            </p:txEl>
                                          </p:spTgt>
                                        </p:tgtEl>
                                        <p:attrNameLst>
                                          <p:attrName>style.visibility</p:attrName>
                                        </p:attrNameLst>
                                      </p:cBhvr>
                                      <p:to>
                                        <p:strVal val="visible"/>
                                      </p:to>
                                    </p:set>
                                    <p:animEffect filter="fade" transition="in">
                                      <p:cBhvr>
                                        <p:cTn dur="1000"/>
                                        <p:tgtEl>
                                          <p:spTgt spid="1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3" st="3"/>
                                            </p:txEl>
                                          </p:spTgt>
                                        </p:tgtEl>
                                        <p:attrNameLst>
                                          <p:attrName>style.visibility</p:attrName>
                                        </p:attrNameLst>
                                      </p:cBhvr>
                                      <p:to>
                                        <p:strVal val="visible"/>
                                      </p:to>
                                    </p:set>
                                    <p:animEffect filter="fade" transition="in">
                                      <p:cBhvr>
                                        <p:cTn dur="1000"/>
                                        <p:tgtEl>
                                          <p:spTgt spid="12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4" st="4"/>
                                            </p:txEl>
                                          </p:spTgt>
                                        </p:tgtEl>
                                        <p:attrNameLst>
                                          <p:attrName>style.visibility</p:attrName>
                                        </p:attrNameLst>
                                      </p:cBhvr>
                                      <p:to>
                                        <p:strVal val="visible"/>
                                      </p:to>
                                    </p:set>
                                    <p:animEffect filter="fade" transition="in">
                                      <p:cBhvr>
                                        <p:cTn dur="1000"/>
                                        <p:tgtEl>
                                          <p:spTgt spid="12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5" st="5"/>
                                            </p:txEl>
                                          </p:spTgt>
                                        </p:tgtEl>
                                        <p:attrNameLst>
                                          <p:attrName>style.visibility</p:attrName>
                                        </p:attrNameLst>
                                      </p:cBhvr>
                                      <p:to>
                                        <p:strVal val="visible"/>
                                      </p:to>
                                    </p:set>
                                    <p:animEffect filter="fade" transition="in">
                                      <p:cBhvr>
                                        <p:cTn dur="1000"/>
                                        <p:tgtEl>
                                          <p:spTgt spid="12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1000"/>
                                        <p:tgtEl>
                                          <p:spTgt spid="1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7" name="Shape 137"/>
        <p:cNvGrpSpPr/>
        <p:nvPr/>
      </p:nvGrpSpPr>
      <p:grpSpPr>
        <a:xfrm>
          <a:off x="0" y="0"/>
          <a:ext cx="0" cy="0"/>
          <a:chOff x="0" y="0"/>
          <a:chExt cx="0" cy="0"/>
        </a:xfrm>
      </p:grpSpPr>
      <p:sp>
        <p:nvSpPr>
          <p:cNvPr id="138" name="Shape 138"/>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So let’s write our app? Where’s the API? </a:t>
            </a:r>
          </a:p>
        </p:txBody>
      </p:sp>
      <p:pic>
        <p:nvPicPr>
          <p:cNvPr descr="59109917.jpg" id="139" name="Shape 139"/>
          <p:cNvPicPr preferRelativeResize="0"/>
          <p:nvPr/>
        </p:nvPicPr>
        <p:blipFill>
          <a:blip r:embed="rId3">
            <a:alphaModFix/>
          </a:blip>
          <a:stretch>
            <a:fillRect/>
          </a:stretch>
        </p:blipFill>
        <p:spPr>
          <a:xfrm>
            <a:off x="437150" y="1119000"/>
            <a:ext cx="3445225" cy="3445225"/>
          </a:xfrm>
          <a:prstGeom prst="rect">
            <a:avLst/>
          </a:prstGeom>
          <a:noFill/>
          <a:ln>
            <a:noFill/>
          </a:ln>
        </p:spPr>
      </p:pic>
      <p:pic>
        <p:nvPicPr>
          <p:cNvPr descr="63982768.jpg" id="140" name="Shape 140"/>
          <p:cNvPicPr preferRelativeResize="0"/>
          <p:nvPr/>
        </p:nvPicPr>
        <p:blipFill>
          <a:blip r:embed="rId4">
            <a:alphaModFix/>
          </a:blip>
          <a:stretch>
            <a:fillRect/>
          </a:stretch>
        </p:blipFill>
        <p:spPr>
          <a:xfrm>
            <a:off x="4917050" y="1119000"/>
            <a:ext cx="3474975" cy="34452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4" name="Shape 144"/>
        <p:cNvGrpSpPr/>
        <p:nvPr/>
      </p:nvGrpSpPr>
      <p:grpSpPr>
        <a:xfrm>
          <a:off x="0" y="0"/>
          <a:ext cx="0" cy="0"/>
          <a:chOff x="0" y="0"/>
          <a:chExt cx="0" cy="0"/>
        </a:xfrm>
      </p:grpSpPr>
      <p:sp>
        <p:nvSpPr>
          <p:cNvPr id="145" name="Shape 145"/>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GB"/>
              <a:t>R</a:t>
            </a:r>
            <a:r>
              <a:rPr lang="en-GB"/>
              <a:t>eal time Database</a:t>
            </a:r>
          </a:p>
        </p:txBody>
      </p:sp>
      <p:sp>
        <p:nvSpPr>
          <p:cNvPr id="146" name="Shape 146"/>
          <p:cNvSpPr txBox="1"/>
          <p:nvPr>
            <p:ph idx="1" type="body"/>
          </p:nvPr>
        </p:nvSpPr>
        <p:spPr>
          <a:xfrm>
            <a:off x="311700" y="1229875"/>
            <a:ext cx="8520600" cy="1363800"/>
          </a:xfrm>
          <a:prstGeom prst="rect">
            <a:avLst/>
          </a:prstGeom>
        </p:spPr>
        <p:txBody>
          <a:bodyPr anchorCtr="0" anchor="t" bIns="91425" lIns="91425" rIns="91425" tIns="91425">
            <a:noAutofit/>
          </a:bodyPr>
          <a:lstStyle/>
          <a:p>
            <a:pPr indent="-228600" lvl="0" marL="457200" rtl="0">
              <a:spcBef>
                <a:spcPts val="0"/>
              </a:spcBef>
              <a:buChar char="-"/>
            </a:pPr>
            <a:r>
              <a:rPr lang="en-GB"/>
              <a:t>Cloud-Hosted NoSQL database</a:t>
            </a:r>
          </a:p>
          <a:p>
            <a:pPr indent="-228600" lvl="0" marL="457200" rtl="0">
              <a:spcBef>
                <a:spcPts val="0"/>
              </a:spcBef>
              <a:buChar char="-"/>
            </a:pPr>
            <a:r>
              <a:rPr lang="en-GB"/>
              <a:t>Synchronization &amp; conflict resolution</a:t>
            </a:r>
          </a:p>
          <a:p>
            <a:pPr indent="-228600" lvl="0" marL="457200" rtl="0">
              <a:spcBef>
                <a:spcPts val="0"/>
              </a:spcBef>
              <a:buChar char="-"/>
            </a:pPr>
            <a:r>
              <a:rPr lang="en-GB"/>
              <a:t>Access directly from your app</a:t>
            </a:r>
          </a:p>
          <a:p>
            <a:pPr indent="-228600" lvl="0" marL="457200" rtl="0">
              <a:spcBef>
                <a:spcPts val="0"/>
              </a:spcBef>
              <a:buChar char="-"/>
            </a:pPr>
            <a:r>
              <a:rPr lang="en-GB"/>
              <a:t>Storage in JSON format</a:t>
            </a:r>
          </a:p>
        </p:txBody>
      </p:sp>
      <p:grpSp>
        <p:nvGrpSpPr>
          <p:cNvPr id="147" name="Shape 147"/>
          <p:cNvGrpSpPr/>
          <p:nvPr/>
        </p:nvGrpSpPr>
        <p:grpSpPr>
          <a:xfrm>
            <a:off x="631970" y="3442737"/>
            <a:ext cx="4520484" cy="1021950"/>
            <a:chOff x="631970" y="3442737"/>
            <a:chExt cx="4520484" cy="1021950"/>
          </a:xfrm>
        </p:grpSpPr>
        <p:pic>
          <p:nvPicPr>
            <p:cNvPr descr="b4j7t.png" id="148" name="Shape 148"/>
            <p:cNvPicPr preferRelativeResize="0"/>
            <p:nvPr/>
          </p:nvPicPr>
          <p:blipFill>
            <a:blip r:embed="rId3">
              <a:alphaModFix/>
            </a:blip>
            <a:stretch>
              <a:fillRect/>
            </a:stretch>
          </p:blipFill>
          <p:spPr>
            <a:xfrm>
              <a:off x="2107154" y="3475887"/>
              <a:ext cx="3045300" cy="955625"/>
            </a:xfrm>
            <a:prstGeom prst="rect">
              <a:avLst/>
            </a:prstGeom>
            <a:noFill/>
            <a:ln>
              <a:noFill/>
            </a:ln>
          </p:spPr>
        </p:pic>
        <p:pic>
          <p:nvPicPr>
            <p:cNvPr descr="Bye-smiley.png" id="149" name="Shape 149"/>
            <p:cNvPicPr preferRelativeResize="0"/>
            <p:nvPr/>
          </p:nvPicPr>
          <p:blipFill>
            <a:blip r:embed="rId4">
              <a:alphaModFix/>
            </a:blip>
            <a:stretch>
              <a:fillRect/>
            </a:stretch>
          </p:blipFill>
          <p:spPr>
            <a:xfrm>
              <a:off x="631970" y="3442737"/>
              <a:ext cx="1135500" cy="1021950"/>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xEl>
                                              <p:pRg end="0" st="0"/>
                                            </p:txEl>
                                          </p:spTgt>
                                        </p:tgtEl>
                                        <p:attrNameLst>
                                          <p:attrName>style.visibility</p:attrName>
                                        </p:attrNameLst>
                                      </p:cBhvr>
                                      <p:to>
                                        <p:strVal val="visible"/>
                                      </p:to>
                                    </p:set>
                                    <p:animEffect filter="fade" transition="in">
                                      <p:cBhvr>
                                        <p:cTn dur="1000"/>
                                        <p:tgtEl>
                                          <p:spTgt spid="14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xEl>
                                              <p:pRg end="1" st="1"/>
                                            </p:txEl>
                                          </p:spTgt>
                                        </p:tgtEl>
                                        <p:attrNameLst>
                                          <p:attrName>style.visibility</p:attrName>
                                        </p:attrNameLst>
                                      </p:cBhvr>
                                      <p:to>
                                        <p:strVal val="visible"/>
                                      </p:to>
                                    </p:set>
                                    <p:animEffect filter="fade" transition="in">
                                      <p:cBhvr>
                                        <p:cTn dur="1000"/>
                                        <p:tgtEl>
                                          <p:spTgt spid="14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xEl>
                                              <p:pRg end="2" st="2"/>
                                            </p:txEl>
                                          </p:spTgt>
                                        </p:tgtEl>
                                        <p:attrNameLst>
                                          <p:attrName>style.visibility</p:attrName>
                                        </p:attrNameLst>
                                      </p:cBhvr>
                                      <p:to>
                                        <p:strVal val="visible"/>
                                      </p:to>
                                    </p:set>
                                    <p:animEffect filter="fade" transition="in">
                                      <p:cBhvr>
                                        <p:cTn dur="1000"/>
                                        <p:tgtEl>
                                          <p:spTgt spid="14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xEl>
                                              <p:pRg end="3" st="3"/>
                                            </p:txEl>
                                          </p:spTgt>
                                        </p:tgtEl>
                                        <p:attrNameLst>
                                          <p:attrName>style.visibility</p:attrName>
                                        </p:attrNameLst>
                                      </p:cBhvr>
                                      <p:to>
                                        <p:strVal val="visible"/>
                                      </p:to>
                                    </p:set>
                                    <p:animEffect filter="fade" transition="in">
                                      <p:cBhvr>
                                        <p:cTn dur="1000"/>
                                        <p:tgtEl>
                                          <p:spTgt spid="14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3" name="Shape 153"/>
        <p:cNvGrpSpPr/>
        <p:nvPr/>
      </p:nvGrpSpPr>
      <p:grpSpPr>
        <a:xfrm>
          <a:off x="0" y="0"/>
          <a:ext cx="0" cy="0"/>
          <a:chOff x="0" y="0"/>
          <a:chExt cx="0" cy="0"/>
        </a:xfrm>
      </p:grpSpPr>
      <p:pic>
        <p:nvPicPr>
          <p:cNvPr id="154" name="Shape 154"/>
          <p:cNvPicPr preferRelativeResize="0"/>
          <p:nvPr/>
        </p:nvPicPr>
        <p:blipFill>
          <a:blip r:embed="rId3">
            <a:alphaModFix/>
          </a:blip>
          <a:stretch>
            <a:fillRect/>
          </a:stretch>
        </p:blipFill>
        <p:spPr>
          <a:xfrm>
            <a:off x="421599" y="1434074"/>
            <a:ext cx="8300799" cy="16730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8" name="Shape 158"/>
        <p:cNvGrpSpPr/>
        <p:nvPr/>
      </p:nvGrpSpPr>
      <p:grpSpPr>
        <a:xfrm>
          <a:off x="0" y="0"/>
          <a:ext cx="0" cy="0"/>
          <a:chOff x="0" y="0"/>
          <a:chExt cx="0" cy="0"/>
        </a:xfrm>
      </p:grpSpPr>
      <p:pic>
        <p:nvPicPr>
          <p:cNvPr id="159" name="Shape 159"/>
          <p:cNvPicPr preferRelativeResize="0"/>
          <p:nvPr/>
        </p:nvPicPr>
        <p:blipFill>
          <a:blip r:embed="rId3">
            <a:alphaModFix/>
          </a:blip>
          <a:stretch>
            <a:fillRect/>
          </a:stretch>
        </p:blipFill>
        <p:spPr>
          <a:xfrm>
            <a:off x="808225" y="205300"/>
            <a:ext cx="7386223" cy="36650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3" name="Shape 163"/>
        <p:cNvGrpSpPr/>
        <p:nvPr/>
      </p:nvGrpSpPr>
      <p:grpSpPr>
        <a:xfrm>
          <a:off x="0" y="0"/>
          <a:ext cx="0" cy="0"/>
          <a:chOff x="0" y="0"/>
          <a:chExt cx="0" cy="0"/>
        </a:xfrm>
      </p:grpSpPr>
      <p:sp>
        <p:nvSpPr>
          <p:cNvPr id="164" name="Shape 164"/>
          <p:cNvSpPr txBox="1"/>
          <p:nvPr>
            <p:ph type="title"/>
          </p:nvPr>
        </p:nvSpPr>
        <p:spPr>
          <a:xfrm>
            <a:off x="311700" y="410000"/>
            <a:ext cx="8520600" cy="607800"/>
          </a:xfrm>
          <a:prstGeom prst="rect">
            <a:avLst/>
          </a:prstGeom>
        </p:spPr>
        <p:txBody>
          <a:bodyPr anchorCtr="0" anchor="t" bIns="91425" lIns="91425" rIns="91425" tIns="91425">
            <a:noAutofit/>
          </a:bodyPr>
          <a:lstStyle/>
          <a:p>
            <a:pPr lvl="0" rtl="0">
              <a:spcBef>
                <a:spcPts val="0"/>
              </a:spcBef>
              <a:buNone/>
            </a:pPr>
            <a:r>
              <a:rPr lang="en-GB"/>
              <a:t>The Rider - Driver Communication</a:t>
            </a:r>
          </a:p>
        </p:txBody>
      </p:sp>
      <p:pic>
        <p:nvPicPr>
          <p:cNvPr descr="ANDROID.png" id="165" name="Shape 165"/>
          <p:cNvPicPr preferRelativeResize="0"/>
          <p:nvPr/>
        </p:nvPicPr>
        <p:blipFill>
          <a:blip r:embed="rId3">
            <a:alphaModFix/>
          </a:blip>
          <a:stretch>
            <a:fillRect/>
          </a:stretch>
        </p:blipFill>
        <p:spPr>
          <a:xfrm>
            <a:off x="85250" y="1965737"/>
            <a:ext cx="1414276" cy="1412524"/>
          </a:xfrm>
          <a:prstGeom prst="rect">
            <a:avLst/>
          </a:prstGeom>
          <a:noFill/>
          <a:ln>
            <a:noFill/>
          </a:ln>
        </p:spPr>
      </p:pic>
      <p:pic>
        <p:nvPicPr>
          <p:cNvPr descr="firebase_branding_r4_FINAL_03.png" id="166" name="Shape 166"/>
          <p:cNvPicPr preferRelativeResize="0"/>
          <p:nvPr/>
        </p:nvPicPr>
        <p:blipFill>
          <a:blip r:embed="rId4">
            <a:alphaModFix/>
          </a:blip>
          <a:stretch>
            <a:fillRect/>
          </a:stretch>
        </p:blipFill>
        <p:spPr>
          <a:xfrm>
            <a:off x="2875875" y="2009175"/>
            <a:ext cx="1353350" cy="1353350"/>
          </a:xfrm>
          <a:prstGeom prst="rect">
            <a:avLst/>
          </a:prstGeom>
          <a:noFill/>
          <a:ln>
            <a:noFill/>
          </a:ln>
        </p:spPr>
      </p:pic>
      <p:pic>
        <p:nvPicPr>
          <p:cNvPr descr="3271f12b94b470ee3322d83241d09ea9_minnesota-car-insurance-tips-uber-car-clipart_2400-791.png" id="167" name="Shape 167"/>
          <p:cNvPicPr preferRelativeResize="0"/>
          <p:nvPr/>
        </p:nvPicPr>
        <p:blipFill>
          <a:blip r:embed="rId5">
            <a:alphaModFix/>
          </a:blip>
          <a:stretch>
            <a:fillRect/>
          </a:stretch>
        </p:blipFill>
        <p:spPr>
          <a:xfrm flipH="1">
            <a:off x="6825274" y="1162697"/>
            <a:ext cx="1780752" cy="586896"/>
          </a:xfrm>
          <a:prstGeom prst="rect">
            <a:avLst/>
          </a:prstGeom>
          <a:noFill/>
          <a:ln>
            <a:noFill/>
          </a:ln>
        </p:spPr>
      </p:pic>
      <p:pic>
        <p:nvPicPr>
          <p:cNvPr descr="3271f12b94b470ee3322d83241d09ea9_minnesota-car-insurance-tips-uber-car-clipart_2400-791.png" id="168" name="Shape 168"/>
          <p:cNvPicPr preferRelativeResize="0"/>
          <p:nvPr/>
        </p:nvPicPr>
        <p:blipFill>
          <a:blip r:embed="rId5">
            <a:alphaModFix/>
          </a:blip>
          <a:stretch>
            <a:fillRect/>
          </a:stretch>
        </p:blipFill>
        <p:spPr>
          <a:xfrm>
            <a:off x="6825274" y="1830719"/>
            <a:ext cx="1780752" cy="586896"/>
          </a:xfrm>
          <a:prstGeom prst="rect">
            <a:avLst/>
          </a:prstGeom>
          <a:noFill/>
          <a:ln>
            <a:noFill/>
          </a:ln>
        </p:spPr>
      </p:pic>
      <p:pic>
        <p:nvPicPr>
          <p:cNvPr descr="3271f12b94b470ee3322d83241d09ea9_minnesota-car-insurance-tips-uber-car-clipart_2400-791.png" id="169" name="Shape 169"/>
          <p:cNvPicPr preferRelativeResize="0"/>
          <p:nvPr/>
        </p:nvPicPr>
        <p:blipFill>
          <a:blip r:embed="rId5">
            <a:alphaModFix/>
          </a:blip>
          <a:stretch>
            <a:fillRect/>
          </a:stretch>
        </p:blipFill>
        <p:spPr>
          <a:xfrm flipH="1">
            <a:off x="6825274" y="2573127"/>
            <a:ext cx="1780752" cy="586896"/>
          </a:xfrm>
          <a:prstGeom prst="rect">
            <a:avLst/>
          </a:prstGeom>
          <a:noFill/>
          <a:ln>
            <a:noFill/>
          </a:ln>
        </p:spPr>
      </p:pic>
      <p:pic>
        <p:nvPicPr>
          <p:cNvPr descr="3271f12b94b470ee3322d83241d09ea9_minnesota-car-insurance-tips-uber-car-clipart_2400-791.png" id="170" name="Shape 170"/>
          <p:cNvPicPr preferRelativeResize="0"/>
          <p:nvPr/>
        </p:nvPicPr>
        <p:blipFill>
          <a:blip r:embed="rId5">
            <a:alphaModFix/>
          </a:blip>
          <a:stretch>
            <a:fillRect/>
          </a:stretch>
        </p:blipFill>
        <p:spPr>
          <a:xfrm>
            <a:off x="6825274" y="3265044"/>
            <a:ext cx="1780752" cy="586896"/>
          </a:xfrm>
          <a:prstGeom prst="rect">
            <a:avLst/>
          </a:prstGeom>
          <a:noFill/>
          <a:ln>
            <a:noFill/>
          </a:ln>
        </p:spPr>
      </p:pic>
      <p:pic>
        <p:nvPicPr>
          <p:cNvPr descr="red-location-icon-1.png" id="171" name="Shape 171"/>
          <p:cNvPicPr preferRelativeResize="0"/>
          <p:nvPr/>
        </p:nvPicPr>
        <p:blipFill>
          <a:blip r:embed="rId6">
            <a:alphaModFix/>
          </a:blip>
          <a:stretch>
            <a:fillRect/>
          </a:stretch>
        </p:blipFill>
        <p:spPr>
          <a:xfrm>
            <a:off x="4300287" y="2124170"/>
            <a:ext cx="304150" cy="466874"/>
          </a:xfrm>
          <a:prstGeom prst="rect">
            <a:avLst/>
          </a:prstGeom>
          <a:noFill/>
          <a:ln>
            <a:noFill/>
          </a:ln>
        </p:spPr>
      </p:pic>
      <p:pic>
        <p:nvPicPr>
          <p:cNvPr descr="65491-200.png" id="172" name="Shape 172"/>
          <p:cNvPicPr preferRelativeResize="0"/>
          <p:nvPr/>
        </p:nvPicPr>
        <p:blipFill>
          <a:blip r:embed="rId7">
            <a:alphaModFix/>
          </a:blip>
          <a:stretch>
            <a:fillRect/>
          </a:stretch>
        </p:blipFill>
        <p:spPr>
          <a:xfrm>
            <a:off x="4873250" y="2009175"/>
            <a:ext cx="781225" cy="781225"/>
          </a:xfrm>
          <a:prstGeom prst="rect">
            <a:avLst/>
          </a:prstGeom>
          <a:noFill/>
          <a:ln>
            <a:noFill/>
          </a:ln>
        </p:spPr>
      </p:pic>
      <p:sp>
        <p:nvSpPr>
          <p:cNvPr id="173" name="Shape 173"/>
          <p:cNvSpPr txBox="1"/>
          <p:nvPr/>
        </p:nvSpPr>
        <p:spPr>
          <a:xfrm>
            <a:off x="4680650" y="2192937"/>
            <a:ext cx="304200" cy="413700"/>
          </a:xfrm>
          <a:prstGeom prst="rect">
            <a:avLst/>
          </a:prstGeom>
          <a:noFill/>
          <a:ln>
            <a:noFill/>
          </a:ln>
        </p:spPr>
        <p:txBody>
          <a:bodyPr anchorCtr="0" anchor="t" bIns="91425" lIns="91425" rIns="91425" tIns="91425">
            <a:noAutofit/>
          </a:bodyPr>
          <a:lstStyle/>
          <a:p>
            <a:pPr lvl="0">
              <a:spcBef>
                <a:spcPts val="0"/>
              </a:spcBef>
              <a:buNone/>
            </a:pPr>
            <a:r>
              <a:rPr lang="en-GB"/>
              <a:t>+</a:t>
            </a:r>
          </a:p>
        </p:txBody>
      </p:sp>
      <p:cxnSp>
        <p:nvCxnSpPr>
          <p:cNvPr id="174" name="Shape 174"/>
          <p:cNvCxnSpPr/>
          <p:nvPr/>
        </p:nvCxnSpPr>
        <p:spPr>
          <a:xfrm>
            <a:off x="4264100" y="2730425"/>
            <a:ext cx="1638300" cy="600"/>
          </a:xfrm>
          <a:prstGeom prst="bentConnector3">
            <a:avLst>
              <a:gd fmla="val 50000" name="adj1"/>
            </a:avLst>
          </a:prstGeom>
          <a:noFill/>
          <a:ln cap="flat" cmpd="sng" w="9525">
            <a:solidFill>
              <a:schemeClr val="dk2"/>
            </a:solidFill>
            <a:prstDash val="solid"/>
            <a:round/>
            <a:headEnd len="lg" w="lg" type="none"/>
            <a:tailEnd len="lg" w="lg" type="none"/>
          </a:ln>
        </p:spPr>
      </p:cxnSp>
      <p:cxnSp>
        <p:nvCxnSpPr>
          <p:cNvPr id="175" name="Shape 175"/>
          <p:cNvCxnSpPr>
            <a:endCxn id="170" idx="1"/>
          </p:cNvCxnSpPr>
          <p:nvPr/>
        </p:nvCxnSpPr>
        <p:spPr>
          <a:xfrm>
            <a:off x="5890774" y="2730492"/>
            <a:ext cx="934500" cy="827999"/>
          </a:xfrm>
          <a:prstGeom prst="curvedConnector3">
            <a:avLst>
              <a:gd fmla="val 50000" name="adj1"/>
            </a:avLst>
          </a:prstGeom>
          <a:noFill/>
          <a:ln cap="flat" cmpd="sng" w="9525">
            <a:solidFill>
              <a:schemeClr val="dk2"/>
            </a:solidFill>
            <a:prstDash val="solid"/>
            <a:round/>
            <a:headEnd len="lg" w="lg" type="none"/>
            <a:tailEnd len="lg" w="lg" type="none"/>
          </a:ln>
        </p:spPr>
      </p:cxnSp>
      <p:cxnSp>
        <p:nvCxnSpPr>
          <p:cNvPr id="176" name="Shape 176"/>
          <p:cNvCxnSpPr>
            <a:endCxn id="167" idx="3"/>
          </p:cNvCxnSpPr>
          <p:nvPr/>
        </p:nvCxnSpPr>
        <p:spPr>
          <a:xfrm rot="-5400000">
            <a:off x="5732374" y="1637646"/>
            <a:ext cx="1274400" cy="911400"/>
          </a:xfrm>
          <a:prstGeom prst="curvedConnector2">
            <a:avLst/>
          </a:prstGeom>
          <a:noFill/>
          <a:ln cap="flat" cmpd="sng" w="9525">
            <a:solidFill>
              <a:schemeClr val="dk2"/>
            </a:solidFill>
            <a:prstDash val="solid"/>
            <a:round/>
            <a:headEnd len="lg" w="lg" type="none"/>
            <a:tailEnd len="lg" w="lg" type="none"/>
          </a:ln>
        </p:spPr>
      </p:cxnSp>
      <p:cxnSp>
        <p:nvCxnSpPr>
          <p:cNvPr id="177" name="Shape 177"/>
          <p:cNvCxnSpPr>
            <a:endCxn id="168" idx="1"/>
          </p:cNvCxnSpPr>
          <p:nvPr/>
        </p:nvCxnSpPr>
        <p:spPr>
          <a:xfrm flipH="1" rot="10800000">
            <a:off x="5925574" y="2124167"/>
            <a:ext cx="899700" cy="618000"/>
          </a:xfrm>
          <a:prstGeom prst="curvedConnector3">
            <a:avLst>
              <a:gd fmla="val 50000" name="adj1"/>
            </a:avLst>
          </a:prstGeom>
          <a:noFill/>
          <a:ln cap="flat" cmpd="sng" w="9525">
            <a:solidFill>
              <a:schemeClr val="dk2"/>
            </a:solidFill>
            <a:prstDash val="solid"/>
            <a:round/>
            <a:headEnd len="lg" w="lg" type="none"/>
            <a:tailEnd len="lg" w="lg" type="none"/>
          </a:ln>
        </p:spPr>
      </p:cxnSp>
      <p:cxnSp>
        <p:nvCxnSpPr>
          <p:cNvPr id="178" name="Shape 178"/>
          <p:cNvCxnSpPr>
            <a:endCxn id="169" idx="3"/>
          </p:cNvCxnSpPr>
          <p:nvPr/>
        </p:nvCxnSpPr>
        <p:spPr>
          <a:xfrm>
            <a:off x="5937274" y="2730375"/>
            <a:ext cx="888000" cy="136200"/>
          </a:xfrm>
          <a:prstGeom prst="curvedConnector3">
            <a:avLst>
              <a:gd fmla="val 50000" name="adj1"/>
            </a:avLst>
          </a:prstGeom>
          <a:noFill/>
          <a:ln cap="flat" cmpd="sng" w="9525">
            <a:solidFill>
              <a:schemeClr val="dk2"/>
            </a:solidFill>
            <a:prstDash val="solid"/>
            <a:round/>
            <a:headEnd len="lg" w="lg" type="none"/>
            <a:tailEnd len="lg" w="lg" type="none"/>
          </a:ln>
        </p:spPr>
      </p:cxnSp>
      <p:sp>
        <p:nvSpPr>
          <p:cNvPr id="179" name="Shape 179"/>
          <p:cNvSpPr txBox="1"/>
          <p:nvPr/>
        </p:nvSpPr>
        <p:spPr>
          <a:xfrm>
            <a:off x="4377050" y="2854800"/>
            <a:ext cx="911400" cy="413700"/>
          </a:xfrm>
          <a:prstGeom prst="rect">
            <a:avLst/>
          </a:prstGeom>
          <a:noFill/>
          <a:ln>
            <a:noFill/>
          </a:ln>
        </p:spPr>
        <p:txBody>
          <a:bodyPr anchorCtr="0" anchor="t" bIns="91425" lIns="91425" rIns="91425" tIns="91425">
            <a:noAutofit/>
          </a:bodyPr>
          <a:lstStyle/>
          <a:p>
            <a:pPr lvl="0">
              <a:spcBef>
                <a:spcPts val="0"/>
              </a:spcBef>
              <a:buNone/>
            </a:pPr>
            <a:r>
              <a:rPr lang="en-GB" sz="1800">
                <a:solidFill>
                  <a:schemeClr val="dk2"/>
                </a:solidFill>
                <a:latin typeface="Roboto"/>
                <a:ea typeface="Roboto"/>
                <a:cs typeface="Roboto"/>
                <a:sym typeface="Roboto"/>
              </a:rPr>
              <a:t>Update</a:t>
            </a:r>
          </a:p>
        </p:txBody>
      </p:sp>
      <p:cxnSp>
        <p:nvCxnSpPr>
          <p:cNvPr id="180" name="Shape 180"/>
          <p:cNvCxnSpPr/>
          <p:nvPr/>
        </p:nvCxnSpPr>
        <p:spPr>
          <a:xfrm rot="10800000">
            <a:off x="4488550" y="3362525"/>
            <a:ext cx="685500" cy="0"/>
          </a:xfrm>
          <a:prstGeom prst="straightConnector1">
            <a:avLst/>
          </a:prstGeom>
          <a:noFill/>
          <a:ln cap="flat" cmpd="sng" w="9525">
            <a:solidFill>
              <a:schemeClr val="dk2"/>
            </a:solidFill>
            <a:prstDash val="solid"/>
            <a:round/>
            <a:headEnd len="lg" w="lg" type="none"/>
            <a:tailEnd len="lg" w="lg" type="triangle"/>
          </a:ln>
        </p:spPr>
      </p:cxnSp>
      <p:cxnSp>
        <p:nvCxnSpPr>
          <p:cNvPr id="181" name="Shape 181"/>
          <p:cNvCxnSpPr>
            <a:stCxn id="165" idx="3"/>
            <a:endCxn id="166" idx="1"/>
          </p:cNvCxnSpPr>
          <p:nvPr/>
        </p:nvCxnSpPr>
        <p:spPr>
          <a:xfrm>
            <a:off x="1499526" y="2671999"/>
            <a:ext cx="1376400" cy="13800"/>
          </a:xfrm>
          <a:prstGeom prst="straightConnector1">
            <a:avLst/>
          </a:prstGeom>
          <a:noFill/>
          <a:ln cap="flat" cmpd="sng" w="9525">
            <a:solidFill>
              <a:schemeClr val="dk2"/>
            </a:solidFill>
            <a:prstDash val="solid"/>
            <a:round/>
            <a:headEnd len="lg" w="lg" type="none"/>
            <a:tailEnd len="lg" w="lg" type="triangle"/>
          </a:ln>
        </p:spPr>
      </p:cxnSp>
      <p:sp>
        <p:nvSpPr>
          <p:cNvPr id="182" name="Shape 182"/>
          <p:cNvSpPr txBox="1"/>
          <p:nvPr/>
        </p:nvSpPr>
        <p:spPr>
          <a:xfrm>
            <a:off x="1430450" y="2814600"/>
            <a:ext cx="1780800" cy="494100"/>
          </a:xfrm>
          <a:prstGeom prst="rect">
            <a:avLst/>
          </a:prstGeom>
          <a:noFill/>
          <a:ln>
            <a:noFill/>
          </a:ln>
        </p:spPr>
        <p:txBody>
          <a:bodyPr anchorCtr="0" anchor="ctr" bIns="91425" lIns="91425" rIns="91425" tIns="91425">
            <a:noAutofit/>
          </a:bodyPr>
          <a:lstStyle/>
          <a:p>
            <a:pPr lvl="0">
              <a:spcBef>
                <a:spcPts val="0"/>
              </a:spcBef>
              <a:buNone/>
            </a:pPr>
            <a:r>
              <a:rPr lang="en-GB" sz="1800">
                <a:solidFill>
                  <a:schemeClr val="dk2"/>
                </a:solidFill>
                <a:latin typeface="Roboto"/>
                <a:ea typeface="Roboto"/>
                <a:cs typeface="Roboto"/>
                <a:sym typeface="Roboto"/>
              </a:rPr>
              <a:t>Queries for </a:t>
            </a:r>
          </a:p>
          <a:p>
            <a:pPr lvl="0" rtl="0">
              <a:spcBef>
                <a:spcPts val="0"/>
              </a:spcBef>
              <a:buNone/>
            </a:pPr>
            <a:r>
              <a:rPr lang="en-GB" sz="1800">
                <a:solidFill>
                  <a:schemeClr val="dk2"/>
                </a:solidFill>
                <a:latin typeface="Roboto"/>
                <a:ea typeface="Roboto"/>
                <a:cs typeface="Roboto"/>
                <a:sym typeface="Roboto"/>
              </a:rPr>
              <a:t>Nearby Drivers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par>
                                <p:cTn fill="hold" nodeType="with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par>
                                <p:cTn fill="hold" nodeType="with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par>
                                <p:cTn fill="hold" nodeType="with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par>
                                <p:cTn fill="hold" nodeType="with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par>
                                <p:cTn fill="hold" nodeType="with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par>
                                <p:cTn fill="hold" nodeType="with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par>
                                <p:cTn fill="hold" nodeType="with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par>
                                <p:cTn fill="hold" nodeType="with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par>
                                <p:cTn fill="hold" nodeType="with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par>
                                <p:cTn fill="hold" nodeType="with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par>
                                <p:cTn fill="hold" nodeType="with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par>
                                <p:cTn fill="hold" nodeType="with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par>
                                <p:cTn fill="hold" nodeType="with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par>
                                <p:cTn fill="hold" nodeType="with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